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6" r:id="rId4"/>
  </p:sldMasterIdLst>
  <p:notesMasterIdLst>
    <p:notesMasterId r:id="rId32"/>
  </p:notesMasterIdLst>
  <p:handoutMasterIdLst>
    <p:handoutMasterId r:id="rId33"/>
  </p:handoutMasterIdLst>
  <p:sldIdLst>
    <p:sldId id="380" r:id="rId5"/>
    <p:sldId id="385" r:id="rId6"/>
    <p:sldId id="386" r:id="rId7"/>
    <p:sldId id="387" r:id="rId8"/>
    <p:sldId id="388" r:id="rId9"/>
    <p:sldId id="389" r:id="rId10"/>
    <p:sldId id="390" r:id="rId11"/>
    <p:sldId id="394" r:id="rId12"/>
    <p:sldId id="395" r:id="rId13"/>
    <p:sldId id="396" r:id="rId14"/>
    <p:sldId id="398" r:id="rId15"/>
    <p:sldId id="399" r:id="rId16"/>
    <p:sldId id="397" r:id="rId17"/>
    <p:sldId id="400" r:id="rId18"/>
    <p:sldId id="401" r:id="rId19"/>
    <p:sldId id="402" r:id="rId20"/>
    <p:sldId id="403" r:id="rId21"/>
    <p:sldId id="405" r:id="rId22"/>
    <p:sldId id="407" r:id="rId23"/>
    <p:sldId id="408" r:id="rId24"/>
    <p:sldId id="410" r:id="rId25"/>
    <p:sldId id="409" r:id="rId26"/>
    <p:sldId id="411" r:id="rId27"/>
    <p:sldId id="412" r:id="rId28"/>
    <p:sldId id="413" r:id="rId29"/>
    <p:sldId id="404" r:id="rId30"/>
    <p:sldId id="4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8B01"/>
    <a:srgbClr val="5A27C9"/>
    <a:srgbClr val="EC7633"/>
    <a:srgbClr val="476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autoAdjust="0"/>
    <p:restoredTop sz="76248" autoAdjust="0"/>
  </p:normalViewPr>
  <p:slideViewPr>
    <p:cSldViewPr snapToGrid="0" showGuides="1">
      <p:cViewPr varScale="1">
        <p:scale>
          <a:sx n="56" d="100"/>
          <a:sy n="56" d="100"/>
        </p:scale>
        <p:origin x="1296" y="60"/>
      </p:cViewPr>
      <p:guideLst>
        <p:guide orient="horz" pos="228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6E92F-4663-B14D-832C-205459716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7F8FE0-267B-7E4F-AC02-827E42092A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9AA910-77F5-0849-8401-1F9C1475BAF8}" type="datetimeFigureOut">
              <a:rPr lang="en-US" smtClean="0"/>
              <a:t>3/21/2021</a:t>
            </a:fld>
            <a:endParaRPr lang="en-US"/>
          </a:p>
        </p:txBody>
      </p:sp>
      <p:sp>
        <p:nvSpPr>
          <p:cNvPr id="4" name="Footer Placeholder 3">
            <a:extLst>
              <a:ext uri="{FF2B5EF4-FFF2-40B4-BE49-F238E27FC236}">
                <a16:creationId xmlns:a16="http://schemas.microsoft.com/office/drawing/2014/main" id="{9B21D121-CDBC-4E43-8278-540FCC875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15EEA3-2F67-3D42-954D-D449C63D8E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C20EE8-8718-7E4A-927A-DC043BE18BA0}" type="slidenum">
              <a:rPr lang="en-US" smtClean="0"/>
              <a:t>‹#›</a:t>
            </a:fld>
            <a:endParaRPr lang="en-US"/>
          </a:p>
        </p:txBody>
      </p:sp>
    </p:spTree>
    <p:extLst>
      <p:ext uri="{BB962C8B-B14F-4D97-AF65-F5344CB8AC3E}">
        <p14:creationId xmlns:p14="http://schemas.microsoft.com/office/powerpoint/2010/main" val="2290435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107962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53738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21562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221799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205026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1420407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1597192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85235588"/>
      </p:ext>
    </p:extLst>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2546534"/>
      </p:ext>
    </p:extLst>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4568444"/>
      </p:ext>
    </p:extLst>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041031174"/>
      </p:ext>
    </p:extLst>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00782183"/>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286252"/>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5236628"/>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02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166227816"/>
      </p:ext>
    </p:extLst>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1690047"/>
      </p:ext>
    </p:extLst>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5848471"/>
      </p:ext>
    </p:extLst>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07134880"/>
      </p:ext>
    </p:extLst>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1436461"/>
      </p:ext>
    </p:extLst>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6194956"/>
      </p:ext>
    </p:extLst>
  </p:cSld>
  <p:clrMapOvr>
    <a:masterClrMapping/>
  </p:clrMapOvr>
  <p:hf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0851015"/>
      </p:ext>
    </p:extLst>
  </p:cSld>
  <p:clrMapOvr>
    <a:masterClrMapping/>
  </p:clrMapOvr>
  <p:hf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913825840"/>
      </p:ext>
    </p:extLst>
  </p:cSld>
  <p:clrMapOvr>
    <a:masterClrMapping/>
  </p:clrMapOvr>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7244092"/>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8785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97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8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4.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2" r:id="rId3"/>
    <p:sldLayoutId id="2147483693" r:id="rId4"/>
    <p:sldLayoutId id="2147483694" r:id="rId5"/>
    <p:sldLayoutId id="2147483695" r:id="rId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78" r:id="rId6"/>
    <p:sldLayoutId id="2147483680" r:id="rId7"/>
    <p:sldLayoutId id="2147483682" r:id="rId8"/>
    <p:sldLayoutId id="2147483684" r:id="rId9"/>
    <p:sldLayoutId id="2147483685" r:id="rId10"/>
    <p:sldLayoutId id="2147483689" r:id="rId11"/>
    <p:sldLayoutId id="2147483687" r:id="rId12"/>
    <p:sldLayoutId id="2147483688" r:id="rId13"/>
    <p:sldLayoutId id="2147483671" r:id="rId14"/>
    <p:sldLayoutId id="2147483672"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36741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hdr="0" ft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4.xml"/><Relationship Id="rId5" Type="http://schemas.openxmlformats.org/officeDocument/2006/relationships/image" Target="../media/image21.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3"/>
            <a:extLst>
              <a:ext uri="{FF2B5EF4-FFF2-40B4-BE49-F238E27FC236}">
                <a16:creationId xmlns:a16="http://schemas.microsoft.com/office/drawing/2014/main" id="{65EB7FFB-6FB1-480A-A898-65150C03087A}"/>
              </a:ext>
            </a:extLst>
          </p:cNvPr>
          <p:cNvSpPr txBox="1"/>
          <p:nvPr/>
        </p:nvSpPr>
        <p:spPr>
          <a:xfrm>
            <a:off x="-1" y="6467568"/>
            <a:ext cx="12190416"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3">
                  <a:extLst>
                    <a:ext uri="{A12FA001-AC4F-418D-AE19-62706E023703}">
                      <ahyp:hlinkClr xmlns=""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8" name="TextBox 7">
            <a:extLst>
              <a:ext uri="{FF2B5EF4-FFF2-40B4-BE49-F238E27FC236}">
                <a16:creationId xmlns:a16="http://schemas.microsoft.com/office/drawing/2014/main" id="{03B4C724-0776-4328-8F0A-B72DA1579537}"/>
              </a:ext>
            </a:extLst>
          </p:cNvPr>
          <p:cNvSpPr txBox="1"/>
          <p:nvPr/>
        </p:nvSpPr>
        <p:spPr>
          <a:xfrm>
            <a:off x="0" y="2744218"/>
            <a:ext cx="12192000" cy="2585323"/>
          </a:xfrm>
          <a:prstGeom prst="rect">
            <a:avLst/>
          </a:prstGeom>
          <a:noFill/>
        </p:spPr>
        <p:txBody>
          <a:bodyPr wrap="square" rtlCol="0" anchor="ctr">
            <a:spAutoFit/>
          </a:bodyPr>
          <a:lstStyle/>
          <a:p>
            <a:pPr algn="ctr"/>
            <a:r>
              <a:rPr lang="en-US" altLang="ko-KR" sz="5400" dirty="0">
                <a:solidFill>
                  <a:srgbClr val="FFFF00"/>
                </a:solidFill>
                <a:latin typeface="+mj-lt"/>
                <a:cs typeface="Arial" pitchFamily="34" charset="0"/>
              </a:rPr>
              <a:t>5G Communication Module of AI </a:t>
            </a:r>
            <a:endParaRPr lang="en-US" altLang="ko-KR" sz="5400" dirty="0" smtClean="0">
              <a:solidFill>
                <a:srgbClr val="FFFF00"/>
              </a:solidFill>
              <a:latin typeface="+mj-lt"/>
              <a:cs typeface="Arial" pitchFamily="34" charset="0"/>
            </a:endParaRPr>
          </a:p>
          <a:p>
            <a:pPr algn="ctr"/>
            <a:r>
              <a:rPr lang="en-US" altLang="ko-KR" sz="5400" dirty="0" smtClean="0">
                <a:solidFill>
                  <a:srgbClr val="FFFF00"/>
                </a:solidFill>
                <a:latin typeface="+mj-lt"/>
                <a:cs typeface="Arial" pitchFamily="34" charset="0"/>
              </a:rPr>
              <a:t>base </a:t>
            </a:r>
            <a:r>
              <a:rPr lang="en-US" altLang="ko-KR" sz="5400" dirty="0">
                <a:solidFill>
                  <a:srgbClr val="FFFF00"/>
                </a:solidFill>
                <a:latin typeface="+mj-lt"/>
                <a:cs typeface="Arial" pitchFamily="34" charset="0"/>
              </a:rPr>
              <a:t>on Quantum Microcomputer </a:t>
            </a:r>
            <a:endParaRPr lang="en-US" altLang="ko-KR" sz="5400" dirty="0" smtClean="0">
              <a:solidFill>
                <a:srgbClr val="FFFF00"/>
              </a:solidFill>
              <a:latin typeface="+mj-lt"/>
              <a:cs typeface="Arial" pitchFamily="34" charset="0"/>
            </a:endParaRPr>
          </a:p>
          <a:p>
            <a:pPr algn="ctr"/>
            <a:r>
              <a:rPr lang="en-US" altLang="ko-KR" sz="5400" dirty="0" smtClean="0">
                <a:solidFill>
                  <a:srgbClr val="FFFF00"/>
                </a:solidFill>
                <a:latin typeface="+mj-lt"/>
                <a:cs typeface="Arial" pitchFamily="34" charset="0"/>
              </a:rPr>
              <a:t>in </a:t>
            </a:r>
            <a:r>
              <a:rPr lang="en-US" altLang="ko-KR" sz="5400" dirty="0">
                <a:solidFill>
                  <a:srgbClr val="FFFF00"/>
                </a:solidFill>
                <a:latin typeface="+mj-lt"/>
                <a:cs typeface="Arial" pitchFamily="34" charset="0"/>
              </a:rPr>
              <a:t>Wireless Vehicular Network</a:t>
            </a:r>
            <a:endParaRPr lang="ko-KR" altLang="en-US" sz="5400" dirty="0">
              <a:solidFill>
                <a:srgbClr val="FFFF00"/>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207389"/>
            <a:ext cx="12191853" cy="461665"/>
          </a:xfrm>
          <a:prstGeom prst="rect">
            <a:avLst/>
          </a:prstGeom>
          <a:noFill/>
        </p:spPr>
        <p:txBody>
          <a:bodyPr wrap="square" rtlCol="0" anchor="ctr">
            <a:spAutoFit/>
          </a:bodyPr>
          <a:lstStyle/>
          <a:p>
            <a:pPr algn="ctr"/>
            <a:endParaRPr lang="ko-KR" altLang="en-US" sz="2400" dirty="0">
              <a:solidFill>
                <a:schemeClr val="bg1"/>
              </a:solidFill>
              <a:cs typeface="Arial" pitchFamily="34" charset="0"/>
            </a:endParaRPr>
          </a:p>
        </p:txBody>
      </p:sp>
      <p:sp>
        <p:nvSpPr>
          <p:cNvPr id="3" name="Rectangle 2">
            <a:extLst>
              <a:ext uri="{FF2B5EF4-FFF2-40B4-BE49-F238E27FC236}">
                <a16:creationId xmlns:a16="http://schemas.microsoft.com/office/drawing/2014/main" id="{02C59F0D-852A-7D45-B496-5BBEB3B6E3CB}"/>
              </a:ext>
            </a:extLst>
          </p:cNvPr>
          <p:cNvSpPr/>
          <p:nvPr/>
        </p:nvSpPr>
        <p:spPr>
          <a:xfrm>
            <a:off x="1828800" y="5696419"/>
            <a:ext cx="8019737" cy="923330"/>
          </a:xfrm>
          <a:prstGeom prst="rect">
            <a:avLst/>
          </a:prstGeom>
        </p:spPr>
        <p:txBody>
          <a:bodyPr wrap="square" anchor="t">
            <a:spAutoFit/>
          </a:bodyPr>
          <a:lstStyle/>
          <a:p>
            <a:pPr algn="ctr"/>
            <a:r>
              <a:rPr lang="en-US" altLang="zh-TW" b="1" dirty="0">
                <a:solidFill>
                  <a:schemeClr val="tx2">
                    <a:lumMod val="60000"/>
                    <a:lumOff val="40000"/>
                  </a:schemeClr>
                </a:solidFill>
                <a:latin typeface="Slack-Lato"/>
              </a:rPr>
              <a:t>A Good Intention AI Co., </a:t>
            </a:r>
            <a:r>
              <a:rPr lang="en-US" altLang="zh-TW" b="1" dirty="0" smtClean="0">
                <a:solidFill>
                  <a:schemeClr val="tx2">
                    <a:lumMod val="60000"/>
                    <a:lumOff val="40000"/>
                  </a:schemeClr>
                </a:solidFill>
                <a:latin typeface="Slack-Lato"/>
              </a:rPr>
              <a:t>Ltd</a:t>
            </a:r>
            <a:r>
              <a:rPr lang="en-US" altLang="zh-TW" b="1" dirty="0" smtClean="0">
                <a:solidFill>
                  <a:schemeClr val="bg1"/>
                </a:solidFill>
                <a:latin typeface="Slack-Lato"/>
              </a:rPr>
              <a:t>.</a:t>
            </a:r>
          </a:p>
          <a:p>
            <a:pPr algn="ctr"/>
            <a:r>
              <a:rPr lang="en-US" b="1" dirty="0" smtClean="0">
                <a:solidFill>
                  <a:srgbClr val="B78B01"/>
                </a:solidFill>
                <a:latin typeface="Slack-Lato"/>
              </a:rPr>
              <a:t>Quantum Computer of RD </a:t>
            </a:r>
            <a:r>
              <a:rPr lang="en-US" altLang="zh-TW" b="1" dirty="0">
                <a:solidFill>
                  <a:srgbClr val="B78B01"/>
                </a:solidFill>
                <a:latin typeface="Slack-Lato"/>
              </a:rPr>
              <a:t>Department</a:t>
            </a:r>
            <a:endParaRPr lang="en-US" b="1" dirty="0">
              <a:solidFill>
                <a:srgbClr val="B78B01"/>
              </a:solidFill>
              <a:latin typeface="Slack-Lato"/>
            </a:endParaRPr>
          </a:p>
          <a:p>
            <a:pPr algn="ctr"/>
            <a:r>
              <a:rPr lang="en-US" b="1" dirty="0" smtClean="0">
                <a:solidFill>
                  <a:srgbClr val="00B050"/>
                </a:solidFill>
                <a:latin typeface="Slack-Lato"/>
              </a:rPr>
              <a:t>AGAI Bullrun701 Team</a:t>
            </a:r>
            <a:endParaRPr lang="en-TW" dirty="0">
              <a:solidFill>
                <a:srgbClr val="00B050"/>
              </a:solidFill>
            </a:endParaRPr>
          </a:p>
        </p:txBody>
      </p:sp>
      <p:sp>
        <p:nvSpPr>
          <p:cNvPr id="2" name="文字方塊 1"/>
          <p:cNvSpPr txBox="1"/>
          <p:nvPr/>
        </p:nvSpPr>
        <p:spPr>
          <a:xfrm>
            <a:off x="506376" y="327114"/>
            <a:ext cx="11137664" cy="2308324"/>
          </a:xfrm>
          <a:prstGeom prst="rect">
            <a:avLst/>
          </a:prstGeom>
          <a:noFill/>
        </p:spPr>
        <p:txBody>
          <a:bodyPr wrap="none" rtlCol="0">
            <a:spAutoFit/>
          </a:bodyPr>
          <a:lstStyle/>
          <a:p>
            <a:pPr algn="ctr"/>
            <a:r>
              <a:rPr lang="it-IT" altLang="zh-TW" sz="7200" b="1" dirty="0">
                <a:solidFill>
                  <a:schemeClr val="bg1"/>
                </a:solidFill>
                <a:latin typeface="+mj-lt"/>
              </a:rPr>
              <a:t>Qualcomm Innovate in </a:t>
            </a:r>
            <a:r>
              <a:rPr lang="it-IT" altLang="zh-TW" sz="7200" b="1" dirty="0" smtClean="0">
                <a:solidFill>
                  <a:schemeClr val="bg1"/>
                </a:solidFill>
                <a:latin typeface="+mj-lt"/>
              </a:rPr>
              <a:t>Taiwan</a:t>
            </a:r>
          </a:p>
          <a:p>
            <a:pPr algn="ctr"/>
            <a:r>
              <a:rPr lang="it-IT" altLang="zh-TW" sz="7200" b="1" dirty="0" smtClean="0">
                <a:solidFill>
                  <a:schemeClr val="bg1"/>
                </a:solidFill>
                <a:latin typeface="+mj-lt"/>
              </a:rPr>
              <a:t> </a:t>
            </a:r>
            <a:r>
              <a:rPr lang="it-IT" altLang="zh-TW" sz="7200" b="1" dirty="0">
                <a:solidFill>
                  <a:schemeClr val="bg1"/>
                </a:solidFill>
                <a:latin typeface="+mj-lt"/>
              </a:rPr>
              <a:t>Challenge 2021</a:t>
            </a:r>
            <a:endParaRPr lang="zh-TW" altLang="en-US" sz="7200" b="1" dirty="0">
              <a:solidFill>
                <a:schemeClr val="bg1"/>
              </a:solidFill>
              <a:latin typeface="+mj-lt"/>
            </a:endParaRPr>
          </a:p>
        </p:txBody>
      </p:sp>
    </p:spTree>
    <p:extLst>
      <p:ext uri="{BB962C8B-B14F-4D97-AF65-F5344CB8AC3E}">
        <p14:creationId xmlns:p14="http://schemas.microsoft.com/office/powerpoint/2010/main" val="26493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pPr algn="ctr"/>
            <a:r>
              <a:rPr lang="en-US" altLang="ko-KR" b="1" dirty="0">
                <a:solidFill>
                  <a:srgbClr val="0070C0"/>
                </a:solidFill>
                <a:cs typeface="Arial" pitchFamily="34" charset="0"/>
              </a:rPr>
              <a:t>How </a:t>
            </a:r>
            <a:r>
              <a:rPr lang="en-US" altLang="ko-KR" b="1" dirty="0" smtClean="0">
                <a:solidFill>
                  <a:srgbClr val="0070C0"/>
                </a:solidFill>
                <a:cs typeface="Arial" pitchFamily="34" charset="0"/>
              </a:rPr>
              <a:t>to </a:t>
            </a:r>
            <a:r>
              <a:rPr lang="en-US" altLang="ko-KR" b="1" dirty="0">
                <a:solidFill>
                  <a:srgbClr val="0070C0"/>
                </a:solidFill>
                <a:cs typeface="Arial" pitchFamily="34" charset="0"/>
              </a:rPr>
              <a:t>Integration </a:t>
            </a:r>
            <a:r>
              <a:rPr lang="en-US" altLang="ko-KR" b="1" dirty="0" smtClean="0">
                <a:solidFill>
                  <a:srgbClr val="0070C0"/>
                </a:solidFill>
                <a:cs typeface="Arial" pitchFamily="34" charset="0"/>
              </a:rPr>
              <a:t/>
            </a:r>
            <a:br>
              <a:rPr lang="en-US" altLang="ko-KR" b="1" dirty="0" smtClean="0">
                <a:solidFill>
                  <a:srgbClr val="0070C0"/>
                </a:solidFill>
                <a:cs typeface="Arial" pitchFamily="34" charset="0"/>
              </a:rPr>
            </a:br>
            <a:r>
              <a:rPr lang="en-US" altLang="zh-TW" b="1" dirty="0" smtClean="0">
                <a:solidFill>
                  <a:srgbClr val="0070C0"/>
                </a:solidFill>
                <a:cs typeface="Arial" pitchFamily="34" charset="0"/>
              </a:rPr>
              <a:t>5G</a:t>
            </a:r>
            <a:r>
              <a:rPr lang="zh-TW" altLang="en-US" b="1" dirty="0" smtClean="0">
                <a:solidFill>
                  <a:srgbClr val="0070C0"/>
                </a:solidFill>
                <a:cs typeface="Arial" pitchFamily="34" charset="0"/>
              </a:rPr>
              <a:t> </a:t>
            </a:r>
            <a:r>
              <a:rPr lang="en-US" altLang="zh-TW" b="1" dirty="0" smtClean="0">
                <a:solidFill>
                  <a:srgbClr val="0070C0"/>
                </a:solidFill>
                <a:cs typeface="Arial" pitchFamily="34" charset="0"/>
              </a:rPr>
              <a:t>Communication </a:t>
            </a:r>
            <a:r>
              <a:rPr lang="en-US" altLang="zh-TW" b="1" dirty="0">
                <a:solidFill>
                  <a:srgbClr val="0070C0"/>
                </a:solidFill>
                <a:cs typeface="Arial" pitchFamily="34" charset="0"/>
              </a:rPr>
              <a:t/>
            </a:r>
            <a:br>
              <a:rPr lang="en-US" altLang="zh-TW" b="1" dirty="0">
                <a:solidFill>
                  <a:srgbClr val="0070C0"/>
                </a:solidFill>
                <a:cs typeface="Arial" pitchFamily="34" charset="0"/>
              </a:rPr>
            </a:br>
            <a:r>
              <a:rPr lang="en-US" altLang="zh-TW" b="1" dirty="0" smtClean="0">
                <a:solidFill>
                  <a:srgbClr val="0070C0"/>
                </a:solidFill>
                <a:cs typeface="Arial" pitchFamily="34" charset="0"/>
              </a:rPr>
              <a:t>and</a:t>
            </a:r>
            <a:br>
              <a:rPr lang="en-US" altLang="zh-TW" b="1" dirty="0" smtClean="0">
                <a:solidFill>
                  <a:srgbClr val="0070C0"/>
                </a:solidFill>
                <a:cs typeface="Arial" pitchFamily="34" charset="0"/>
              </a:rPr>
            </a:br>
            <a:r>
              <a:rPr lang="en-US" altLang="zh-TW" b="1" dirty="0" smtClean="0">
                <a:solidFill>
                  <a:srgbClr val="0070C0"/>
                </a:solidFill>
                <a:cs typeface="Arial" pitchFamily="34" charset="0"/>
              </a:rPr>
              <a:t> Quantum Computing?</a:t>
            </a:r>
            <a:endParaRPr lang="zh-TW" altLang="en-US" dirty="0">
              <a:solidFill>
                <a:srgbClr val="0070C0"/>
              </a:solidFill>
            </a:endParaRPr>
          </a:p>
        </p:txBody>
      </p:sp>
      <p:sp>
        <p:nvSpPr>
          <p:cNvPr id="4" name="副標題 3"/>
          <p:cNvSpPr>
            <a:spLocks noGrp="1"/>
          </p:cNvSpPr>
          <p:nvPr>
            <p:ph type="subTitle" idx="1"/>
          </p:nvPr>
        </p:nvSpPr>
        <p:spPr>
          <a:xfrm>
            <a:off x="1507067" y="4050833"/>
            <a:ext cx="8154518" cy="1096899"/>
          </a:xfrm>
        </p:spPr>
        <p:txBody>
          <a:bodyPr>
            <a:noAutofit/>
          </a:bodyPr>
          <a:lstStyle/>
          <a:p>
            <a:pPr marL="457200" indent="-457200" algn="l">
              <a:buFont typeface="Wingdings" panose="05000000000000000000" pitchFamily="2" charset="2"/>
              <a:buChar char="Ø"/>
            </a:pPr>
            <a:r>
              <a:rPr lang="en-US" altLang="zh-TW" sz="2400" dirty="0" smtClean="0">
                <a:solidFill>
                  <a:srgbClr val="7030A0"/>
                </a:solidFill>
              </a:rPr>
              <a:t>We only need to using </a:t>
            </a:r>
            <a:r>
              <a:rPr lang="en-US" altLang="zh-TW" sz="2400" dirty="0">
                <a:solidFill>
                  <a:srgbClr val="7030A0"/>
                </a:solidFill>
              </a:rPr>
              <a:t>Evaluation Board </a:t>
            </a:r>
            <a:r>
              <a:rPr lang="en-US" altLang="zh-TW" sz="2400" dirty="0" smtClean="0">
                <a:solidFill>
                  <a:srgbClr val="7030A0"/>
                </a:solidFill>
              </a:rPr>
              <a:t>and 5G Chip </a:t>
            </a:r>
            <a:r>
              <a:rPr lang="en-US" altLang="zh-TW" sz="2400" dirty="0">
                <a:solidFill>
                  <a:srgbClr val="7030A0"/>
                </a:solidFill>
              </a:rPr>
              <a:t>and </a:t>
            </a:r>
            <a:r>
              <a:rPr lang="en-US" altLang="zh-TW" sz="2400" dirty="0" smtClean="0">
                <a:solidFill>
                  <a:srgbClr val="7030A0"/>
                </a:solidFill>
              </a:rPr>
              <a:t>antenna, building an Communication Module.</a:t>
            </a:r>
          </a:p>
          <a:p>
            <a:pPr marL="457200" indent="-457200" algn="l">
              <a:buFont typeface="Wingdings" panose="05000000000000000000" pitchFamily="2" charset="2"/>
              <a:buChar char="Ø"/>
            </a:pPr>
            <a:r>
              <a:rPr lang="en-US" altLang="zh-TW" sz="2400" dirty="0" smtClean="0">
                <a:solidFill>
                  <a:srgbClr val="7030A0"/>
                </a:solidFill>
              </a:rPr>
              <a:t>We should install quantum computer SDK on Microcomputer Chip.</a:t>
            </a:r>
          </a:p>
          <a:p>
            <a:pPr marL="457200" indent="-457200" algn="l">
              <a:buFont typeface="Wingdings" panose="05000000000000000000" pitchFamily="2" charset="2"/>
              <a:buChar char="Ø"/>
            </a:pPr>
            <a:r>
              <a:rPr lang="en-US" altLang="zh-TW" sz="2400" dirty="0" smtClean="0">
                <a:solidFill>
                  <a:srgbClr val="7030A0"/>
                </a:solidFill>
              </a:rPr>
              <a:t>Combine this </a:t>
            </a:r>
            <a:r>
              <a:rPr lang="en-US" altLang="zh-TW" sz="2400" dirty="0">
                <a:solidFill>
                  <a:srgbClr val="7030A0"/>
                </a:solidFill>
              </a:rPr>
              <a:t>Communication </a:t>
            </a:r>
            <a:r>
              <a:rPr lang="en-US" altLang="zh-TW" sz="2400" dirty="0" smtClean="0">
                <a:solidFill>
                  <a:srgbClr val="7030A0"/>
                </a:solidFill>
              </a:rPr>
              <a:t>Module and Microcomputer Chip to a Sensor Device</a:t>
            </a:r>
            <a:endParaRPr lang="en-US" altLang="zh-TW" sz="2400" dirty="0">
              <a:solidFill>
                <a:srgbClr val="7030A0"/>
              </a:solidFill>
            </a:endParaRPr>
          </a:p>
        </p:txBody>
      </p:sp>
    </p:spTree>
    <p:extLst>
      <p:ext uri="{BB962C8B-B14F-4D97-AF65-F5344CB8AC3E}">
        <p14:creationId xmlns:p14="http://schemas.microsoft.com/office/powerpoint/2010/main" val="2918962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Our Idea Production</a:t>
            </a:r>
            <a:br>
              <a:rPr lang="en-US" altLang="zh-TW" dirty="0" smtClean="0"/>
            </a:br>
            <a:r>
              <a:rPr lang="en-US" altLang="zh-TW" sz="2400" dirty="0" smtClean="0">
                <a:solidFill>
                  <a:srgbClr val="7030A0"/>
                </a:solidFill>
              </a:rPr>
              <a:t>5G Quantum Microcomputer Sensor</a:t>
            </a:r>
            <a:endParaRPr lang="zh-TW" altLang="en-US" sz="2400" dirty="0">
              <a:solidFill>
                <a:srgbClr val="7030A0"/>
              </a:solidFill>
            </a:endParaRPr>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2669715" cy="1473424"/>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6891" y="1930400"/>
            <a:ext cx="2438400" cy="2438400"/>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5133" y="1930400"/>
            <a:ext cx="2705100" cy="1685925"/>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6009" y="3720349"/>
            <a:ext cx="2955985" cy="2216989"/>
          </a:xfrm>
          <a:prstGeom prst="rect">
            <a:avLst/>
          </a:prstGeom>
        </p:spPr>
      </p:pic>
      <p:sp>
        <p:nvSpPr>
          <p:cNvPr id="12" name="文字方塊 11"/>
          <p:cNvSpPr txBox="1"/>
          <p:nvPr/>
        </p:nvSpPr>
        <p:spPr>
          <a:xfrm>
            <a:off x="1035958" y="3535683"/>
            <a:ext cx="1928733" cy="369332"/>
          </a:xfrm>
          <a:prstGeom prst="rect">
            <a:avLst/>
          </a:prstGeom>
          <a:solidFill>
            <a:srgbClr val="FFFF00"/>
          </a:solidFill>
        </p:spPr>
        <p:txBody>
          <a:bodyPr wrap="none" rtlCol="0">
            <a:spAutoFit/>
          </a:bodyPr>
          <a:lstStyle/>
          <a:p>
            <a:r>
              <a:rPr lang="en-US" altLang="zh-TW" dirty="0"/>
              <a:t>Evaluation Board</a:t>
            </a:r>
            <a:endParaRPr lang="zh-TW" altLang="en-US" dirty="0"/>
          </a:p>
        </p:txBody>
      </p:sp>
      <p:sp>
        <p:nvSpPr>
          <p:cNvPr id="13" name="文字方塊 12"/>
          <p:cNvSpPr txBox="1"/>
          <p:nvPr/>
        </p:nvSpPr>
        <p:spPr>
          <a:xfrm>
            <a:off x="4542524" y="4179247"/>
            <a:ext cx="1467133" cy="369332"/>
          </a:xfrm>
          <a:prstGeom prst="rect">
            <a:avLst/>
          </a:prstGeom>
          <a:solidFill>
            <a:srgbClr val="00B0F0"/>
          </a:solidFill>
        </p:spPr>
        <p:txBody>
          <a:bodyPr wrap="none" rtlCol="0">
            <a:spAutoFit/>
          </a:bodyPr>
          <a:lstStyle/>
          <a:p>
            <a:r>
              <a:rPr lang="en-US" altLang="zh-TW" dirty="0" smtClean="0"/>
              <a:t>5G Antennas</a:t>
            </a:r>
            <a:endParaRPr lang="zh-TW" altLang="en-US" dirty="0"/>
          </a:p>
        </p:txBody>
      </p:sp>
      <p:sp>
        <p:nvSpPr>
          <p:cNvPr id="14" name="矩形 13"/>
          <p:cNvSpPr/>
          <p:nvPr/>
        </p:nvSpPr>
        <p:spPr>
          <a:xfrm>
            <a:off x="7384211" y="1930400"/>
            <a:ext cx="3674853" cy="4476087"/>
          </a:xfrm>
          <a:prstGeom prst="rect">
            <a:avLst/>
          </a:prstGeom>
          <a:noFill/>
          <a:ln w="762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8726950" y="1428414"/>
            <a:ext cx="989373" cy="369332"/>
          </a:xfrm>
          <a:prstGeom prst="rect">
            <a:avLst/>
          </a:prstGeom>
          <a:solidFill>
            <a:srgbClr val="FF0000"/>
          </a:solidFill>
        </p:spPr>
        <p:txBody>
          <a:bodyPr wrap="none" rtlCol="0">
            <a:spAutoFit/>
          </a:bodyPr>
          <a:lstStyle/>
          <a:p>
            <a:r>
              <a:rPr lang="en-US" altLang="zh-TW" dirty="0" smtClean="0">
                <a:solidFill>
                  <a:schemeClr val="accent3">
                    <a:lumMod val="40000"/>
                    <a:lumOff val="60000"/>
                  </a:schemeClr>
                </a:solidFill>
              </a:rPr>
              <a:t>5G Chip</a:t>
            </a:r>
            <a:endParaRPr lang="zh-TW" altLang="en-US" dirty="0">
              <a:solidFill>
                <a:schemeClr val="accent3">
                  <a:lumMod val="40000"/>
                  <a:lumOff val="60000"/>
                </a:schemeClr>
              </a:solidFill>
            </a:endParaRPr>
          </a:p>
        </p:txBody>
      </p:sp>
      <p:sp>
        <p:nvSpPr>
          <p:cNvPr id="16" name="文字方塊 15"/>
          <p:cNvSpPr txBox="1"/>
          <p:nvPr/>
        </p:nvSpPr>
        <p:spPr>
          <a:xfrm>
            <a:off x="1210685" y="6019761"/>
            <a:ext cx="1579278" cy="369332"/>
          </a:xfrm>
          <a:prstGeom prst="rect">
            <a:avLst/>
          </a:prstGeom>
          <a:solidFill>
            <a:srgbClr val="00B050"/>
          </a:solidFill>
        </p:spPr>
        <p:txBody>
          <a:bodyPr wrap="none" rtlCol="0">
            <a:spAutoFit/>
          </a:bodyPr>
          <a:lstStyle/>
          <a:p>
            <a:r>
              <a:rPr lang="en-US" altLang="zh-TW" dirty="0" smtClean="0">
                <a:solidFill>
                  <a:schemeClr val="accent1">
                    <a:lumMod val="40000"/>
                    <a:lumOff val="60000"/>
                  </a:schemeClr>
                </a:solidFill>
              </a:rPr>
              <a:t>Quantum SDK</a:t>
            </a:r>
            <a:endParaRPr lang="zh-TW" altLang="en-US" dirty="0">
              <a:solidFill>
                <a:schemeClr val="accent1">
                  <a:lumMod val="40000"/>
                  <a:lumOff val="60000"/>
                </a:schemeClr>
              </a:solidFill>
            </a:endParaRPr>
          </a:p>
        </p:txBody>
      </p: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249" y="4932867"/>
            <a:ext cx="2255883" cy="1108495"/>
          </a:xfrm>
          <a:prstGeom prst="rect">
            <a:avLst/>
          </a:prstGeom>
        </p:spPr>
      </p:pic>
      <p:sp>
        <p:nvSpPr>
          <p:cNvPr id="3" name="文字方塊 2"/>
          <p:cNvSpPr txBox="1"/>
          <p:nvPr/>
        </p:nvSpPr>
        <p:spPr>
          <a:xfrm>
            <a:off x="3189095" y="6389093"/>
            <a:ext cx="4157292" cy="369332"/>
          </a:xfrm>
          <a:prstGeom prst="rect">
            <a:avLst/>
          </a:prstGeom>
          <a:noFill/>
        </p:spPr>
        <p:txBody>
          <a:bodyPr wrap="none" rtlCol="0">
            <a:spAutoFit/>
          </a:bodyPr>
          <a:lstStyle/>
          <a:p>
            <a:r>
              <a:rPr lang="en-US" altLang="zh-TW" dirty="0" smtClean="0">
                <a:solidFill>
                  <a:schemeClr val="bg1">
                    <a:lumMod val="50000"/>
                  </a:schemeClr>
                </a:solidFill>
              </a:rPr>
              <a:t>Picture source by google Image Search</a:t>
            </a:r>
            <a:endParaRPr lang="zh-TW" altLang="en-US" dirty="0">
              <a:solidFill>
                <a:schemeClr val="bg1">
                  <a:lumMod val="50000"/>
                </a:schemeClr>
              </a:solidFill>
            </a:endParaRPr>
          </a:p>
        </p:txBody>
      </p:sp>
    </p:spTree>
    <p:extLst>
      <p:ext uri="{BB962C8B-B14F-4D97-AF65-F5344CB8AC3E}">
        <p14:creationId xmlns:p14="http://schemas.microsoft.com/office/powerpoint/2010/main" val="1592457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solidFill>
                  <a:srgbClr val="FF0000"/>
                </a:solidFill>
              </a:rPr>
              <a:t>Final Creation</a:t>
            </a:r>
            <a:br>
              <a:rPr lang="en-US" altLang="zh-TW" dirty="0" smtClean="0">
                <a:solidFill>
                  <a:srgbClr val="FF0000"/>
                </a:solidFill>
              </a:rPr>
            </a:br>
            <a:r>
              <a:rPr lang="en-US" altLang="zh-TW" dirty="0" smtClean="0"/>
              <a:t>5G </a:t>
            </a:r>
            <a:r>
              <a:rPr lang="en-US" altLang="zh-TW" dirty="0"/>
              <a:t>Quantum Microcomputer Sensor</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962" y="2814939"/>
            <a:ext cx="2786113" cy="2572735"/>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4011335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ko-KR" b="1" dirty="0">
                <a:solidFill>
                  <a:srgbClr val="0070C0"/>
                </a:solidFill>
                <a:cs typeface="Arial" pitchFamily="34" charset="0"/>
              </a:rPr>
              <a:t>How</a:t>
            </a:r>
            <a:r>
              <a:rPr lang="zh-TW" altLang="en-US" b="1" dirty="0">
                <a:solidFill>
                  <a:srgbClr val="0070C0"/>
                </a:solidFill>
                <a:cs typeface="Arial" pitchFamily="34" charset="0"/>
              </a:rPr>
              <a:t> </a:t>
            </a:r>
            <a:r>
              <a:rPr lang="en-US" altLang="zh-TW" b="1" dirty="0">
                <a:solidFill>
                  <a:srgbClr val="0070C0"/>
                </a:solidFill>
                <a:cs typeface="Arial" pitchFamily="34" charset="0"/>
              </a:rPr>
              <a:t>does we create this 5G</a:t>
            </a:r>
            <a:r>
              <a:rPr lang="zh-TW" altLang="en-US" b="1" dirty="0">
                <a:solidFill>
                  <a:srgbClr val="0070C0"/>
                </a:solidFill>
                <a:cs typeface="Arial" pitchFamily="34" charset="0"/>
              </a:rPr>
              <a:t> </a:t>
            </a:r>
            <a:r>
              <a:rPr lang="en-US" altLang="zh-TW" b="1" dirty="0" smtClean="0">
                <a:solidFill>
                  <a:srgbClr val="0070C0"/>
                </a:solidFill>
                <a:cs typeface="Arial" pitchFamily="34" charset="0"/>
              </a:rPr>
              <a:t>Communication </a:t>
            </a:r>
            <a:r>
              <a:rPr lang="en-US" altLang="zh-TW" b="1" dirty="0">
                <a:solidFill>
                  <a:srgbClr val="0070C0"/>
                </a:solidFill>
                <a:cs typeface="Arial" pitchFamily="34" charset="0"/>
              </a:rPr>
              <a:t>of Network Product</a:t>
            </a:r>
            <a:r>
              <a:rPr lang="en-US" altLang="ko-KR" b="1" dirty="0" smtClean="0">
                <a:solidFill>
                  <a:srgbClr val="0070C0"/>
                </a:solidFill>
                <a:cs typeface="Arial" pitchFamily="34" charset="0"/>
              </a:rPr>
              <a:t>?</a:t>
            </a:r>
            <a:endParaRPr lang="zh-TW" altLang="en-US" dirty="0">
              <a:solidFill>
                <a:srgbClr val="0070C0"/>
              </a:solidFill>
            </a:endParaRPr>
          </a:p>
        </p:txBody>
      </p:sp>
      <p:sp>
        <p:nvSpPr>
          <p:cNvPr id="7" name="副標題 6"/>
          <p:cNvSpPr>
            <a:spLocks noGrp="1"/>
          </p:cNvSpPr>
          <p:nvPr>
            <p:ph type="subTitle" idx="1"/>
          </p:nvPr>
        </p:nvSpPr>
        <p:spPr/>
        <p:txBody>
          <a:bodyPr>
            <a:noAutofit/>
          </a:bodyPr>
          <a:lstStyle/>
          <a:p>
            <a:pPr marL="342900" indent="-342900" algn="l">
              <a:buClr>
                <a:srgbClr val="7030A0"/>
              </a:buClr>
              <a:buFont typeface="+mj-lt"/>
              <a:buAutoNum type="arabicPeriod"/>
            </a:pPr>
            <a:r>
              <a:rPr lang="en-US" altLang="zh-TW" sz="2400" dirty="0" smtClean="0">
                <a:solidFill>
                  <a:srgbClr val="7030A0"/>
                </a:solidFill>
              </a:rPr>
              <a:t>Finding a sample of 5G Communication Module</a:t>
            </a:r>
          </a:p>
          <a:p>
            <a:pPr marL="342900" indent="-342900" algn="l">
              <a:buClr>
                <a:srgbClr val="7030A0"/>
              </a:buClr>
              <a:buFont typeface="+mj-lt"/>
              <a:buAutoNum type="arabicPeriod"/>
            </a:pPr>
            <a:r>
              <a:rPr lang="en-US" altLang="zh-TW" sz="2400" dirty="0" smtClean="0">
                <a:solidFill>
                  <a:srgbClr val="7030A0"/>
                </a:solidFill>
              </a:rPr>
              <a:t>Fallowing this sample to Copy-DIY our Microcomputer</a:t>
            </a:r>
          </a:p>
          <a:p>
            <a:pPr marL="342900" indent="-342900" algn="l">
              <a:buClr>
                <a:srgbClr val="7030A0"/>
              </a:buClr>
              <a:buFont typeface="+mj-lt"/>
              <a:buAutoNum type="arabicPeriod"/>
            </a:pPr>
            <a:r>
              <a:rPr lang="en-US" altLang="zh-TW" sz="2400" dirty="0" smtClean="0">
                <a:solidFill>
                  <a:srgbClr val="7030A0"/>
                </a:solidFill>
              </a:rPr>
              <a:t>Install </a:t>
            </a:r>
            <a:r>
              <a:rPr lang="en-US" altLang="zh-TW" sz="2400" dirty="0" err="1" smtClean="0">
                <a:solidFill>
                  <a:srgbClr val="7030A0"/>
                </a:solidFill>
              </a:rPr>
              <a:t>Qiskit</a:t>
            </a:r>
            <a:r>
              <a:rPr lang="en-US" altLang="zh-TW" sz="2400" dirty="0" smtClean="0">
                <a:solidFill>
                  <a:srgbClr val="7030A0"/>
                </a:solidFill>
              </a:rPr>
              <a:t> and our Quantum Code on Microcomputer</a:t>
            </a:r>
            <a:endParaRPr lang="zh-TW" altLang="en-US" sz="2400" dirty="0">
              <a:solidFill>
                <a:srgbClr val="7030A0"/>
              </a:solidFill>
            </a:endParaRP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371799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Finding a </a:t>
            </a:r>
            <a:r>
              <a:rPr lang="en-US" altLang="zh-TW" dirty="0" smtClean="0"/>
              <a:t>sample</a:t>
            </a:r>
            <a:br>
              <a:rPr lang="en-US" altLang="zh-TW" dirty="0" smtClean="0"/>
            </a:br>
            <a:r>
              <a:rPr lang="en-US" altLang="zh-TW" dirty="0" smtClean="0"/>
              <a:t>5G </a:t>
            </a:r>
            <a:r>
              <a:rPr lang="en-US" altLang="zh-TW" dirty="0"/>
              <a:t>Communication Module</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5570" y="2683863"/>
            <a:ext cx="3340898" cy="2834886"/>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文字方塊 6"/>
          <p:cNvSpPr txBox="1"/>
          <p:nvPr/>
        </p:nvSpPr>
        <p:spPr>
          <a:xfrm>
            <a:off x="3056956" y="5687419"/>
            <a:ext cx="4604146" cy="707886"/>
          </a:xfrm>
          <a:prstGeom prst="rect">
            <a:avLst/>
          </a:prstGeom>
          <a:solidFill>
            <a:srgbClr val="00B0F0"/>
          </a:solidFill>
          <a:ln w="57150">
            <a:solidFill>
              <a:srgbClr val="C00000"/>
            </a:solidFill>
          </a:ln>
        </p:spPr>
        <p:txBody>
          <a:bodyPr wrap="none" rtlCol="0">
            <a:spAutoFit/>
          </a:bodyPr>
          <a:lstStyle/>
          <a:p>
            <a:r>
              <a:rPr lang="en-US" altLang="zh-TW" sz="4000" dirty="0" smtClean="0">
                <a:solidFill>
                  <a:srgbClr val="002060"/>
                </a:solidFill>
              </a:rPr>
              <a:t>AGAI Sensor Device</a:t>
            </a:r>
            <a:endParaRPr lang="zh-TW" altLang="en-US" sz="4000" dirty="0">
              <a:solidFill>
                <a:srgbClr val="002060"/>
              </a:solidFill>
            </a:endParaRPr>
          </a:p>
        </p:txBody>
      </p:sp>
    </p:spTree>
    <p:extLst>
      <p:ext uri="{BB962C8B-B14F-4D97-AF65-F5344CB8AC3E}">
        <p14:creationId xmlns:p14="http://schemas.microsoft.com/office/powerpoint/2010/main" val="2956204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dirty="0"/>
              <a:t>Copy-DIY our </a:t>
            </a:r>
            <a:r>
              <a:rPr lang="en-US" altLang="zh-TW" dirty="0" smtClean="0"/>
              <a:t>Microcomputer</a:t>
            </a:r>
            <a:endParaRPr lang="zh-TW" altLang="en-US" dirty="0"/>
          </a:p>
        </p:txBody>
      </p:sp>
      <p:sp>
        <p:nvSpPr>
          <p:cNvPr id="5" name="投影片編號版面配置區 4"/>
          <p:cNvSpPr>
            <a:spLocks noGrp="1"/>
          </p:cNvSpPr>
          <p:nvPr>
            <p:ph type="sldNum" sz="quarter" idx="12"/>
          </p:nvPr>
        </p:nvSpPr>
        <p:spPr>
          <a:xfrm>
            <a:off x="8849456" y="6075869"/>
            <a:ext cx="683339" cy="365125"/>
          </a:xfrm>
        </p:spPr>
        <p:txBody>
          <a:bodyPr/>
          <a:lstStyle/>
          <a:p>
            <a:fld id="{D57F1E4F-1CFF-5643-939E-217C01CDF565}" type="slidenum">
              <a:rPr lang="en-US" smtClean="0"/>
              <a:pPr/>
              <a:t>15</a:t>
            </a:fld>
            <a:endParaRPr lang="en-US" dirty="0"/>
          </a:p>
        </p:txBody>
      </p:sp>
      <p:pic>
        <p:nvPicPr>
          <p:cNvPr id="6" name="內容版面配置區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98" y="3202810"/>
            <a:ext cx="2669715" cy="1473424"/>
          </a:xfrm>
          <a:prstGeom prst="rect">
            <a:avLst/>
          </a:prstGeom>
        </p:spPr>
      </p:pic>
      <p:sp>
        <p:nvSpPr>
          <p:cNvPr id="8" name="投影片編號版面配置區 4"/>
          <p:cNvSpPr txBox="1">
            <a:spLocks/>
          </p:cNvSpPr>
          <p:nvPr/>
        </p:nvSpPr>
        <p:spPr>
          <a:xfrm>
            <a:off x="8849456" y="6075869"/>
            <a:ext cx="6833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pPr/>
              <a:t>15</a:t>
            </a:fld>
            <a:endParaRPr lang="en-US" dirty="0"/>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4908" y="1462921"/>
            <a:ext cx="2438400" cy="2438400"/>
          </a:xfrm>
          <a:prstGeom prst="rect">
            <a:avLst/>
          </a:prstGeom>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926" y="1964907"/>
            <a:ext cx="2705100" cy="1685925"/>
          </a:xfrm>
          <a:prstGeom prst="rect">
            <a:avLst/>
          </a:prstGeom>
        </p:spPr>
      </p:pic>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802" y="3754856"/>
            <a:ext cx="2955985" cy="2216989"/>
          </a:xfrm>
          <a:prstGeom prst="rect">
            <a:avLst/>
          </a:prstGeom>
        </p:spPr>
      </p:pic>
      <p:sp>
        <p:nvSpPr>
          <p:cNvPr id="12" name="文字方塊 11"/>
          <p:cNvSpPr txBox="1"/>
          <p:nvPr/>
        </p:nvSpPr>
        <p:spPr>
          <a:xfrm>
            <a:off x="754122" y="4808093"/>
            <a:ext cx="1928733" cy="369332"/>
          </a:xfrm>
          <a:prstGeom prst="rect">
            <a:avLst/>
          </a:prstGeom>
          <a:solidFill>
            <a:srgbClr val="FFFF00"/>
          </a:solidFill>
        </p:spPr>
        <p:txBody>
          <a:bodyPr wrap="none" rtlCol="0">
            <a:spAutoFit/>
          </a:bodyPr>
          <a:lstStyle/>
          <a:p>
            <a:r>
              <a:rPr lang="en-US" altLang="zh-TW" dirty="0"/>
              <a:t>Evaluation Board</a:t>
            </a:r>
            <a:endParaRPr lang="zh-TW" altLang="en-US" dirty="0"/>
          </a:p>
        </p:txBody>
      </p:sp>
      <p:sp>
        <p:nvSpPr>
          <p:cNvPr id="13" name="文字方塊 12"/>
          <p:cNvSpPr txBox="1"/>
          <p:nvPr/>
        </p:nvSpPr>
        <p:spPr>
          <a:xfrm>
            <a:off x="4620541" y="3711768"/>
            <a:ext cx="1467133" cy="369332"/>
          </a:xfrm>
          <a:prstGeom prst="rect">
            <a:avLst/>
          </a:prstGeom>
          <a:solidFill>
            <a:srgbClr val="00B0F0"/>
          </a:solidFill>
        </p:spPr>
        <p:txBody>
          <a:bodyPr wrap="none" rtlCol="0">
            <a:spAutoFit/>
          </a:bodyPr>
          <a:lstStyle/>
          <a:p>
            <a:r>
              <a:rPr lang="en-US" altLang="zh-TW" dirty="0" smtClean="0"/>
              <a:t>5G Antennas</a:t>
            </a:r>
            <a:endParaRPr lang="zh-TW" altLang="en-US" dirty="0"/>
          </a:p>
        </p:txBody>
      </p:sp>
      <p:sp>
        <p:nvSpPr>
          <p:cNvPr id="14" name="矩形 13"/>
          <p:cNvSpPr/>
          <p:nvPr/>
        </p:nvSpPr>
        <p:spPr>
          <a:xfrm>
            <a:off x="7643004" y="1964907"/>
            <a:ext cx="3674853" cy="4476087"/>
          </a:xfrm>
          <a:prstGeom prst="rect">
            <a:avLst/>
          </a:prstGeom>
          <a:noFill/>
          <a:ln w="762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7947798" y="1442097"/>
            <a:ext cx="3065263" cy="369332"/>
          </a:xfrm>
          <a:prstGeom prst="rect">
            <a:avLst/>
          </a:prstGeom>
          <a:solidFill>
            <a:srgbClr val="FF0000"/>
          </a:solidFill>
        </p:spPr>
        <p:txBody>
          <a:bodyPr wrap="none" rtlCol="0">
            <a:spAutoFit/>
          </a:bodyPr>
          <a:lstStyle/>
          <a:p>
            <a:r>
              <a:rPr lang="en-US" altLang="zh-TW" dirty="0" smtClean="0">
                <a:solidFill>
                  <a:schemeClr val="accent3">
                    <a:lumMod val="40000"/>
                    <a:lumOff val="60000"/>
                  </a:schemeClr>
                </a:solidFill>
              </a:rPr>
              <a:t>5G Chip(</a:t>
            </a:r>
            <a:r>
              <a:rPr lang="en-US" altLang="zh-TW" dirty="0" err="1" smtClean="0">
                <a:solidFill>
                  <a:schemeClr val="accent3">
                    <a:lumMod val="40000"/>
                    <a:lumOff val="60000"/>
                  </a:schemeClr>
                </a:solidFill>
              </a:rPr>
              <a:t>communication+AI</a:t>
            </a:r>
            <a:r>
              <a:rPr lang="en-US" altLang="zh-TW" dirty="0" smtClean="0">
                <a:solidFill>
                  <a:schemeClr val="accent3">
                    <a:lumMod val="40000"/>
                    <a:lumOff val="60000"/>
                  </a:schemeClr>
                </a:solidFill>
              </a:rPr>
              <a:t>)</a:t>
            </a:r>
            <a:endParaRPr lang="zh-TW" altLang="en-US" dirty="0">
              <a:solidFill>
                <a:schemeClr val="accent3">
                  <a:lumMod val="40000"/>
                  <a:lumOff val="60000"/>
                </a:schemeClr>
              </a:solidFill>
            </a:endParaRPr>
          </a:p>
        </p:txBody>
      </p:sp>
      <p:sp>
        <p:nvSpPr>
          <p:cNvPr id="18" name="向右箭號 17"/>
          <p:cNvSpPr/>
          <p:nvPr/>
        </p:nvSpPr>
        <p:spPr>
          <a:xfrm rot="10800000">
            <a:off x="3144348" y="4823742"/>
            <a:ext cx="4037163" cy="7073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rot="10800000">
            <a:off x="3244289" y="3080079"/>
            <a:ext cx="711541" cy="707366"/>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689137" y="2636418"/>
            <a:ext cx="1319592" cy="369332"/>
          </a:xfrm>
          <a:prstGeom prst="rect">
            <a:avLst/>
          </a:prstGeom>
          <a:noFill/>
        </p:spPr>
        <p:txBody>
          <a:bodyPr wrap="none" rtlCol="0">
            <a:spAutoFit/>
          </a:bodyPr>
          <a:lstStyle/>
          <a:p>
            <a:r>
              <a:rPr lang="en-US" altLang="zh-TW" b="1" dirty="0" smtClean="0">
                <a:solidFill>
                  <a:srgbClr val="7030A0"/>
                </a:solidFill>
              </a:rPr>
              <a:t>Embedded</a:t>
            </a:r>
            <a:endParaRPr lang="zh-TW" altLang="en-US" b="1" dirty="0">
              <a:solidFill>
                <a:srgbClr val="7030A0"/>
              </a:solidFill>
            </a:endParaRPr>
          </a:p>
        </p:txBody>
      </p:sp>
      <p:sp>
        <p:nvSpPr>
          <p:cNvPr id="21" name="文字方塊 20"/>
          <p:cNvSpPr txBox="1"/>
          <p:nvPr/>
        </p:nvSpPr>
        <p:spPr>
          <a:xfrm>
            <a:off x="4503133" y="5534647"/>
            <a:ext cx="1319592" cy="369332"/>
          </a:xfrm>
          <a:prstGeom prst="rect">
            <a:avLst/>
          </a:prstGeom>
          <a:noFill/>
        </p:spPr>
        <p:txBody>
          <a:bodyPr wrap="none" rtlCol="0">
            <a:spAutoFit/>
          </a:bodyPr>
          <a:lstStyle/>
          <a:p>
            <a:r>
              <a:rPr lang="en-US" altLang="zh-TW" b="1" dirty="0" smtClean="0">
                <a:solidFill>
                  <a:srgbClr val="7030A0"/>
                </a:solidFill>
              </a:rPr>
              <a:t>Embedded</a:t>
            </a:r>
            <a:endParaRPr lang="zh-TW" altLang="en-US" b="1" dirty="0">
              <a:solidFill>
                <a:srgbClr val="7030A0"/>
              </a:solidFill>
            </a:endParaRPr>
          </a:p>
        </p:txBody>
      </p:sp>
      <p:sp>
        <p:nvSpPr>
          <p:cNvPr id="17" name="文字方塊 16"/>
          <p:cNvSpPr txBox="1"/>
          <p:nvPr/>
        </p:nvSpPr>
        <p:spPr>
          <a:xfrm>
            <a:off x="3189095" y="6389093"/>
            <a:ext cx="4157292" cy="369332"/>
          </a:xfrm>
          <a:prstGeom prst="rect">
            <a:avLst/>
          </a:prstGeom>
          <a:noFill/>
        </p:spPr>
        <p:txBody>
          <a:bodyPr wrap="none" rtlCol="0">
            <a:spAutoFit/>
          </a:bodyPr>
          <a:lstStyle/>
          <a:p>
            <a:r>
              <a:rPr lang="en-US" altLang="zh-TW" dirty="0" smtClean="0">
                <a:solidFill>
                  <a:schemeClr val="bg1">
                    <a:lumMod val="50000"/>
                  </a:schemeClr>
                </a:solidFill>
              </a:rPr>
              <a:t>Picture source by google Image Search</a:t>
            </a:r>
            <a:endParaRPr lang="zh-TW" altLang="en-US" dirty="0">
              <a:solidFill>
                <a:schemeClr val="bg1">
                  <a:lumMod val="50000"/>
                </a:schemeClr>
              </a:solidFill>
            </a:endParaRPr>
          </a:p>
        </p:txBody>
      </p:sp>
    </p:spTree>
    <p:extLst>
      <p:ext uri="{BB962C8B-B14F-4D97-AF65-F5344CB8AC3E}">
        <p14:creationId xmlns:p14="http://schemas.microsoft.com/office/powerpoint/2010/main" val="3961247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dirty="0"/>
              <a:t>Install </a:t>
            </a:r>
            <a:r>
              <a:rPr lang="en-US" altLang="zh-TW" dirty="0" err="1" smtClean="0"/>
              <a:t>Qiskit</a:t>
            </a:r>
            <a:r>
              <a:rPr lang="en-US" altLang="zh-TW" dirty="0" smtClean="0"/>
              <a:t> on Microcomputer</a:t>
            </a:r>
            <a:endParaRPr lang="zh-TW" altLang="en-US" dirty="0"/>
          </a:p>
        </p:txBody>
      </p:sp>
      <p:sp>
        <p:nvSpPr>
          <p:cNvPr id="4" name="日期版面配置區 3"/>
          <p:cNvSpPr>
            <a:spLocks noGrp="1"/>
          </p:cNvSpPr>
          <p:nvPr>
            <p:ph type="dt" sz="half" idx="10"/>
          </p:nvPr>
        </p:nvSpPr>
        <p:spPr/>
        <p:txBody>
          <a:bodyPr/>
          <a:lstStyle/>
          <a:p>
            <a:fld id="{A02C116D-8BBA-4B20-B7C8-E8FCF210223D}" type="datetime1">
              <a:rPr lang="en-US" altLang="zh-TW" smtClean="0"/>
              <a:t>3/21/2021</a:t>
            </a:fld>
            <a:endParaRPr 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內容版面配置區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98" y="3202810"/>
            <a:ext cx="2669715" cy="1473424"/>
          </a:xfrm>
          <a:prstGeom prst="rect">
            <a:avLst/>
          </a:prstGeom>
        </p:spPr>
      </p:pic>
      <p:sp>
        <p:nvSpPr>
          <p:cNvPr id="7" name="文字方塊 6"/>
          <p:cNvSpPr txBox="1"/>
          <p:nvPr/>
        </p:nvSpPr>
        <p:spPr>
          <a:xfrm>
            <a:off x="754122" y="4808093"/>
            <a:ext cx="1928733" cy="369332"/>
          </a:xfrm>
          <a:prstGeom prst="rect">
            <a:avLst/>
          </a:prstGeom>
          <a:solidFill>
            <a:srgbClr val="FFFF00"/>
          </a:solidFill>
        </p:spPr>
        <p:txBody>
          <a:bodyPr wrap="none" rtlCol="0">
            <a:spAutoFit/>
          </a:bodyPr>
          <a:lstStyle/>
          <a:p>
            <a:r>
              <a:rPr lang="en-US" altLang="zh-TW" dirty="0"/>
              <a:t>Evaluation Board</a:t>
            </a:r>
            <a:endParaRPr lang="zh-TW" altLang="en-US"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983" y="1930400"/>
            <a:ext cx="6006646" cy="4565051"/>
          </a:xfrm>
          <a:prstGeom prst="rect">
            <a:avLst/>
          </a:prstGeom>
        </p:spPr>
      </p:pic>
      <p:sp>
        <p:nvSpPr>
          <p:cNvPr id="9" name="向右箭號 8"/>
          <p:cNvSpPr/>
          <p:nvPr/>
        </p:nvSpPr>
        <p:spPr>
          <a:xfrm rot="10800000">
            <a:off x="3649600" y="3816110"/>
            <a:ext cx="1500996" cy="793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120770" y="1310473"/>
            <a:ext cx="11925059" cy="369332"/>
          </a:xfrm>
          <a:prstGeom prst="rect">
            <a:avLst/>
          </a:prstGeom>
          <a:noFill/>
        </p:spPr>
        <p:txBody>
          <a:bodyPr wrap="none" rtlCol="0">
            <a:spAutoFit/>
          </a:bodyPr>
          <a:lstStyle/>
          <a:p>
            <a:r>
              <a:rPr lang="en-US" altLang="zh-TW" dirty="0">
                <a:solidFill>
                  <a:srgbClr val="FFC000"/>
                </a:solidFill>
              </a:rPr>
              <a:t>https://medium.com/qiskit/rasqberry-quantum-computing-is-the-coolest-project-for-raspberry-pi-3f64bec5a133</a:t>
            </a:r>
            <a:endParaRPr lang="zh-TW" altLang="en-US" dirty="0">
              <a:solidFill>
                <a:srgbClr val="FFC000"/>
              </a:solidFill>
            </a:endParaRPr>
          </a:p>
        </p:txBody>
      </p:sp>
    </p:spTree>
    <p:extLst>
      <p:ext uri="{BB962C8B-B14F-4D97-AF65-F5344CB8AC3E}">
        <p14:creationId xmlns:p14="http://schemas.microsoft.com/office/powerpoint/2010/main" val="3889448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lang="en-US" altLang="zh-TW" dirty="0" smtClean="0"/>
              <a:t>Install our </a:t>
            </a:r>
            <a:r>
              <a:rPr lang="en-US" altLang="zh-TW" dirty="0"/>
              <a:t>Quantum </a:t>
            </a:r>
            <a:r>
              <a:rPr lang="en-US" altLang="zh-TW" dirty="0" smtClean="0"/>
              <a:t>Code </a:t>
            </a:r>
            <a:br>
              <a:rPr lang="en-US" altLang="zh-TW" dirty="0" smtClean="0"/>
            </a:br>
            <a:r>
              <a:rPr lang="en-US" altLang="zh-TW" dirty="0" smtClean="0"/>
              <a:t>on Microcomputer</a:t>
            </a:r>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內容版面配置區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98" y="3202810"/>
            <a:ext cx="2669715" cy="1473424"/>
          </a:xfrm>
          <a:prstGeom prst="rect">
            <a:avLst/>
          </a:prstGeom>
        </p:spPr>
      </p:pic>
      <p:sp>
        <p:nvSpPr>
          <p:cNvPr id="7" name="文字方塊 6"/>
          <p:cNvSpPr txBox="1"/>
          <p:nvPr/>
        </p:nvSpPr>
        <p:spPr>
          <a:xfrm>
            <a:off x="754122" y="4808093"/>
            <a:ext cx="1928733" cy="369332"/>
          </a:xfrm>
          <a:prstGeom prst="rect">
            <a:avLst/>
          </a:prstGeom>
          <a:solidFill>
            <a:srgbClr val="FFFF00"/>
          </a:solidFill>
        </p:spPr>
        <p:txBody>
          <a:bodyPr wrap="none" rtlCol="0">
            <a:spAutoFit/>
          </a:bodyPr>
          <a:lstStyle/>
          <a:p>
            <a:r>
              <a:rPr lang="en-US" altLang="zh-TW" dirty="0"/>
              <a:t>Evaluation Board</a:t>
            </a: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347" y="2333886"/>
            <a:ext cx="3564786" cy="3707475"/>
          </a:xfrm>
          <a:prstGeom prst="rect">
            <a:avLst/>
          </a:prstGeom>
        </p:spPr>
      </p:pic>
      <p:pic>
        <p:nvPicPr>
          <p:cNvPr id="10" name="Picture 27">
            <a:extLst>
              <a:ext uri="{FF2B5EF4-FFF2-40B4-BE49-F238E27FC236}">
                <a16:creationId xmlns:a16="http://schemas.microsoft.com/office/drawing/2014/main" id="{88D39AF5-ABD6-4A48-B27F-6351BFDC0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6561" y="4922748"/>
            <a:ext cx="4287212" cy="473849"/>
          </a:xfrm>
          <a:prstGeom prst="rect">
            <a:avLst/>
          </a:prstGeom>
        </p:spPr>
      </p:pic>
      <p:pic>
        <p:nvPicPr>
          <p:cNvPr id="11" name="Picture 29">
            <a:extLst>
              <a:ext uri="{FF2B5EF4-FFF2-40B4-BE49-F238E27FC236}">
                <a16:creationId xmlns:a16="http://schemas.microsoft.com/office/drawing/2014/main" id="{CB77A190-9066-3C42-A6A7-025F44D61EAD}"/>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r="2111"/>
          <a:stretch/>
        </p:blipFill>
        <p:spPr>
          <a:xfrm>
            <a:off x="8426858" y="3039515"/>
            <a:ext cx="3250189" cy="1768578"/>
          </a:xfrm>
          <a:prstGeom prst="rect">
            <a:avLst/>
          </a:prstGeom>
        </p:spPr>
      </p:pic>
      <p:cxnSp>
        <p:nvCxnSpPr>
          <p:cNvPr id="12" name="肘形接點 11"/>
          <p:cNvCxnSpPr>
            <a:stCxn id="3" idx="0"/>
            <a:endCxn id="6" idx="0"/>
          </p:cNvCxnSpPr>
          <p:nvPr/>
        </p:nvCxnSpPr>
        <p:spPr>
          <a:xfrm rot="16200000" flipH="1" flipV="1">
            <a:off x="3142086" y="922156"/>
            <a:ext cx="868924" cy="3692384"/>
          </a:xfrm>
          <a:prstGeom prst="bentConnector3">
            <a:avLst>
              <a:gd name="adj1" fmla="val -2630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接點 13"/>
          <p:cNvCxnSpPr>
            <a:stCxn id="11" idx="0"/>
            <a:endCxn id="3" idx="2"/>
          </p:cNvCxnSpPr>
          <p:nvPr/>
        </p:nvCxnSpPr>
        <p:spPr>
          <a:xfrm rot="16200000" flipH="1" flipV="1">
            <a:off x="6236424" y="2225831"/>
            <a:ext cx="3001846" cy="4629213"/>
          </a:xfrm>
          <a:prstGeom prst="bentConnector5">
            <a:avLst>
              <a:gd name="adj1" fmla="val -14512"/>
              <a:gd name="adj2" fmla="val 54637"/>
              <a:gd name="adj3" fmla="val 11796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291957" y="2033404"/>
            <a:ext cx="4852739" cy="369332"/>
          </a:xfrm>
          <a:prstGeom prst="rect">
            <a:avLst/>
          </a:prstGeom>
          <a:solidFill>
            <a:schemeClr val="accent3">
              <a:lumMod val="40000"/>
              <a:lumOff val="60000"/>
            </a:schemeClr>
          </a:solidFill>
        </p:spPr>
        <p:txBody>
          <a:bodyPr wrap="none">
            <a:spAutoFit/>
          </a:bodyPr>
          <a:lstStyle/>
          <a:p>
            <a:r>
              <a:rPr lang="en-US" altLang="zh-TW" dirty="0">
                <a:solidFill>
                  <a:srgbClr val="0070C0"/>
                </a:solidFill>
                <a:latin typeface="Arial"/>
              </a:rPr>
              <a:t>Quantum Approximate Optimization Algorithm</a:t>
            </a:r>
            <a:endParaRPr lang="zh-TW" altLang="en-US" dirty="0">
              <a:solidFill>
                <a:srgbClr val="0070C0"/>
              </a:solidFill>
            </a:endParaRPr>
          </a:p>
        </p:txBody>
      </p:sp>
      <p:sp>
        <p:nvSpPr>
          <p:cNvPr id="24" name="文字方塊 23"/>
          <p:cNvSpPr txBox="1"/>
          <p:nvPr/>
        </p:nvSpPr>
        <p:spPr>
          <a:xfrm>
            <a:off x="395498" y="2333885"/>
            <a:ext cx="1217000" cy="369332"/>
          </a:xfrm>
          <a:prstGeom prst="rect">
            <a:avLst/>
          </a:prstGeom>
          <a:noFill/>
        </p:spPr>
        <p:txBody>
          <a:bodyPr wrap="none" rtlCol="0">
            <a:spAutoFit/>
          </a:bodyPr>
          <a:lstStyle/>
          <a:p>
            <a:r>
              <a:rPr lang="en-US" altLang="zh-TW" dirty="0" smtClean="0">
                <a:solidFill>
                  <a:srgbClr val="FF0000"/>
                </a:solidFill>
              </a:rPr>
              <a:t>burn </a:t>
            </a:r>
            <a:r>
              <a:rPr lang="en-US" altLang="zh-TW" dirty="0">
                <a:solidFill>
                  <a:srgbClr val="FF0000"/>
                </a:solidFill>
              </a:rPr>
              <a:t>code</a:t>
            </a:r>
            <a:endParaRPr lang="zh-TW" altLang="en-US" dirty="0">
              <a:solidFill>
                <a:srgbClr val="FF0000"/>
              </a:solidFill>
            </a:endParaRPr>
          </a:p>
        </p:txBody>
      </p:sp>
      <p:sp>
        <p:nvSpPr>
          <p:cNvPr id="25" name="文字方塊 24"/>
          <p:cNvSpPr txBox="1"/>
          <p:nvPr/>
        </p:nvSpPr>
        <p:spPr>
          <a:xfrm>
            <a:off x="7659996" y="6223924"/>
            <a:ext cx="2544671" cy="369332"/>
          </a:xfrm>
          <a:prstGeom prst="rect">
            <a:avLst/>
          </a:prstGeom>
          <a:noFill/>
        </p:spPr>
        <p:txBody>
          <a:bodyPr wrap="none" rtlCol="0">
            <a:spAutoFit/>
          </a:bodyPr>
          <a:lstStyle/>
          <a:p>
            <a:r>
              <a:rPr lang="en-US" altLang="zh-TW" dirty="0" smtClean="0">
                <a:solidFill>
                  <a:srgbClr val="7030A0"/>
                </a:solidFill>
              </a:rPr>
              <a:t>Quantum Programming</a:t>
            </a:r>
            <a:endParaRPr lang="zh-TW" altLang="en-US" dirty="0">
              <a:solidFill>
                <a:srgbClr val="7030A0"/>
              </a:solidFill>
            </a:endParaRPr>
          </a:p>
        </p:txBody>
      </p:sp>
    </p:spTree>
    <p:extLst>
      <p:ext uri="{BB962C8B-B14F-4D97-AF65-F5344CB8AC3E}">
        <p14:creationId xmlns:p14="http://schemas.microsoft.com/office/powerpoint/2010/main" val="2907058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solidFill>
                  <a:srgbClr val="FF0000"/>
                </a:solidFill>
              </a:rPr>
              <a:t>Final DEMO</a:t>
            </a:r>
            <a:br>
              <a:rPr lang="en-US" altLang="zh-TW" dirty="0" smtClean="0">
                <a:solidFill>
                  <a:srgbClr val="FF0000"/>
                </a:solidFill>
              </a:rPr>
            </a:br>
            <a:r>
              <a:rPr lang="en-US" altLang="zh-TW" dirty="0" smtClean="0"/>
              <a:t>5G </a:t>
            </a:r>
            <a:r>
              <a:rPr lang="en-US" altLang="zh-TW" dirty="0"/>
              <a:t>Quantum Microcomputer Sensor</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611" y="2832191"/>
            <a:ext cx="2786113" cy="2572735"/>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540514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sz="6000" dirty="0"/>
              <a:t>Future</a:t>
            </a:r>
            <a:r>
              <a:rPr lang="zh-TW" altLang="en-US" sz="6000" dirty="0"/>
              <a:t> </a:t>
            </a:r>
            <a:r>
              <a:rPr lang="en-US" altLang="zh-TW" sz="6000" dirty="0" smtClean="0"/>
              <a:t>work</a:t>
            </a:r>
            <a:br>
              <a:rPr lang="en-US" altLang="zh-TW" sz="6000" dirty="0" smtClean="0"/>
            </a:br>
            <a:r>
              <a:rPr lang="en-US" altLang="zh-TW" dirty="0">
                <a:solidFill>
                  <a:srgbClr val="7030A0"/>
                </a:solidFill>
              </a:rPr>
              <a:t>5G Quantum Microcomputer </a:t>
            </a:r>
            <a:r>
              <a:rPr lang="en-US" altLang="zh-TW" dirty="0" smtClean="0">
                <a:solidFill>
                  <a:srgbClr val="7030A0"/>
                </a:solidFill>
              </a:rPr>
              <a:t>Sensor deploy</a:t>
            </a:r>
            <a:endParaRPr lang="zh-TW" altLang="en-US" dirty="0">
              <a:solidFill>
                <a:srgbClr val="7030A0"/>
              </a:solidFill>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809" y="2690998"/>
            <a:ext cx="8658885" cy="3895238"/>
          </a:xfrm>
          <a:prstGeom prst="rect">
            <a:avLst/>
          </a:prstGeom>
        </p:spPr>
      </p:pic>
      <p:sp>
        <p:nvSpPr>
          <p:cNvPr id="7" name="矩形 6"/>
          <p:cNvSpPr/>
          <p:nvPr/>
        </p:nvSpPr>
        <p:spPr>
          <a:xfrm>
            <a:off x="3193809" y="4123427"/>
            <a:ext cx="2114525" cy="845389"/>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971" y="2539850"/>
            <a:ext cx="2613009" cy="2285436"/>
          </a:xfrm>
        </p:spPr>
      </p:pic>
      <p:sp>
        <p:nvSpPr>
          <p:cNvPr id="11" name="TextBox 6">
            <a:extLst>
              <a:ext uri="{FF2B5EF4-FFF2-40B4-BE49-F238E27FC236}">
                <a16:creationId xmlns:a16="http://schemas.microsoft.com/office/drawing/2014/main" id="{723D0F0A-7EE6-4994-83A7-8EB91952FC61}"/>
              </a:ext>
            </a:extLst>
          </p:cNvPr>
          <p:cNvSpPr txBox="1"/>
          <p:nvPr/>
        </p:nvSpPr>
        <p:spPr>
          <a:xfrm>
            <a:off x="-315820" y="5345420"/>
            <a:ext cx="1289431" cy="400110"/>
          </a:xfrm>
          <a:prstGeom prst="rect">
            <a:avLst/>
          </a:prstGeom>
          <a:noFill/>
        </p:spPr>
        <p:txBody>
          <a:bodyPr wrap="square" lIns="108000" rIns="108000" rtlCol="0">
            <a:spAutoFit/>
          </a:bodyPr>
          <a:lstStyle/>
          <a:p>
            <a:pPr algn="ctr"/>
            <a:r>
              <a:rPr lang="en-US" altLang="ko-KR" sz="2000" b="1" dirty="0">
                <a:solidFill>
                  <a:srgbClr val="7030A0"/>
                </a:solidFill>
                <a:cs typeface="Arial" pitchFamily="34" charset="0"/>
              </a:rPr>
              <a:t>0</a:t>
            </a:r>
            <a:r>
              <a:rPr lang="en-US" altLang="zh-TW" sz="2000" b="1" dirty="0">
                <a:solidFill>
                  <a:srgbClr val="7030A0"/>
                </a:solidFill>
                <a:cs typeface="Arial" pitchFamily="34" charset="0"/>
              </a:rPr>
              <a:t>2</a:t>
            </a:r>
            <a:endParaRPr lang="ko-KR" altLang="en-US" sz="2000" b="1" dirty="0">
              <a:solidFill>
                <a:srgbClr val="7030A0"/>
              </a:solidFill>
              <a:cs typeface="Arial" pitchFamily="34" charset="0"/>
            </a:endParaRPr>
          </a:p>
        </p:txBody>
      </p:sp>
      <p:sp>
        <p:nvSpPr>
          <p:cNvPr id="14" name="TextBox 24">
            <a:extLst>
              <a:ext uri="{FF2B5EF4-FFF2-40B4-BE49-F238E27FC236}">
                <a16:creationId xmlns:a16="http://schemas.microsoft.com/office/drawing/2014/main" id="{1A24AFD4-45B5-4A01-808E-ACCCC4666910}"/>
              </a:ext>
            </a:extLst>
          </p:cNvPr>
          <p:cNvSpPr txBox="1"/>
          <p:nvPr/>
        </p:nvSpPr>
        <p:spPr>
          <a:xfrm>
            <a:off x="-178939" y="4892363"/>
            <a:ext cx="1078173" cy="400110"/>
          </a:xfrm>
          <a:prstGeom prst="rect">
            <a:avLst/>
          </a:prstGeom>
          <a:noFill/>
        </p:spPr>
        <p:txBody>
          <a:bodyPr wrap="square" lIns="108000" rIns="108000" rtlCol="0">
            <a:spAutoFit/>
          </a:bodyPr>
          <a:lstStyle/>
          <a:p>
            <a:pPr algn="ctr"/>
            <a:r>
              <a:rPr lang="en-US" altLang="ko-KR" sz="2000" b="1" dirty="0">
                <a:solidFill>
                  <a:srgbClr val="7030A0"/>
                </a:solidFill>
                <a:cs typeface="Arial" pitchFamily="34" charset="0"/>
              </a:rPr>
              <a:t>0</a:t>
            </a:r>
            <a:r>
              <a:rPr lang="en-US" altLang="zh-TW" sz="2000" b="1" dirty="0">
                <a:solidFill>
                  <a:srgbClr val="7030A0"/>
                </a:solidFill>
                <a:cs typeface="Arial" pitchFamily="34" charset="0"/>
              </a:rPr>
              <a:t>1</a:t>
            </a:r>
            <a:endParaRPr lang="ko-KR" altLang="en-US" sz="2000" b="1" dirty="0">
              <a:solidFill>
                <a:srgbClr val="7030A0"/>
              </a:solidFill>
              <a:cs typeface="Arial" pitchFamily="34" charset="0"/>
            </a:endParaRPr>
          </a:p>
        </p:txBody>
      </p:sp>
      <p:sp>
        <p:nvSpPr>
          <p:cNvPr id="17" name="TextBox 99">
            <a:extLst>
              <a:ext uri="{FF2B5EF4-FFF2-40B4-BE49-F238E27FC236}">
                <a16:creationId xmlns:a16="http://schemas.microsoft.com/office/drawing/2014/main" id="{953916DA-2F0D-6C46-8AEF-D7D7C0BD0E1E}"/>
              </a:ext>
            </a:extLst>
          </p:cNvPr>
          <p:cNvSpPr txBox="1"/>
          <p:nvPr/>
        </p:nvSpPr>
        <p:spPr>
          <a:xfrm>
            <a:off x="-324743" y="5798477"/>
            <a:ext cx="1289431" cy="400110"/>
          </a:xfrm>
          <a:prstGeom prst="rect">
            <a:avLst/>
          </a:prstGeom>
          <a:noFill/>
        </p:spPr>
        <p:txBody>
          <a:bodyPr wrap="square" lIns="108000" rIns="108000" rtlCol="0">
            <a:spAutoFit/>
          </a:bodyPr>
          <a:lstStyle/>
          <a:p>
            <a:pPr algn="ctr"/>
            <a:r>
              <a:rPr lang="en-US" altLang="ko-KR" sz="2000" b="1" dirty="0">
                <a:solidFill>
                  <a:srgbClr val="7030A0"/>
                </a:solidFill>
                <a:cs typeface="Arial" pitchFamily="34" charset="0"/>
              </a:rPr>
              <a:t>0</a:t>
            </a:r>
            <a:r>
              <a:rPr lang="en-US" altLang="zh-TW" sz="2000" b="1" dirty="0">
                <a:solidFill>
                  <a:srgbClr val="7030A0"/>
                </a:solidFill>
                <a:cs typeface="Arial" pitchFamily="34" charset="0"/>
              </a:rPr>
              <a:t>3</a:t>
            </a:r>
            <a:endParaRPr lang="ko-KR" altLang="en-US" sz="2000" b="1" dirty="0">
              <a:solidFill>
                <a:srgbClr val="7030A0"/>
              </a:solidFill>
              <a:cs typeface="Arial" pitchFamily="34" charset="0"/>
            </a:endParaRPr>
          </a:p>
        </p:txBody>
      </p:sp>
      <p:sp>
        <p:nvSpPr>
          <p:cNvPr id="18" name="文字方塊 17"/>
          <p:cNvSpPr txBox="1"/>
          <p:nvPr/>
        </p:nvSpPr>
        <p:spPr>
          <a:xfrm>
            <a:off x="657693" y="5044628"/>
            <a:ext cx="1656223" cy="400110"/>
          </a:xfrm>
          <a:prstGeom prst="rect">
            <a:avLst/>
          </a:prstGeom>
          <a:noFill/>
        </p:spPr>
        <p:txBody>
          <a:bodyPr wrap="none" rtlCol="0">
            <a:spAutoFit/>
          </a:bodyPr>
          <a:lstStyle/>
          <a:p>
            <a:r>
              <a:rPr lang="en-US" altLang="zh-TW" sz="2000" dirty="0" smtClean="0">
                <a:solidFill>
                  <a:srgbClr val="FFC000"/>
                </a:solidFill>
              </a:rPr>
              <a:t>Sensor + GPS</a:t>
            </a:r>
            <a:endParaRPr lang="zh-TW" altLang="en-US" sz="2000" dirty="0">
              <a:solidFill>
                <a:srgbClr val="FFC000"/>
              </a:solidFill>
            </a:endParaRPr>
          </a:p>
        </p:txBody>
      </p:sp>
      <p:sp>
        <p:nvSpPr>
          <p:cNvPr id="20" name="文字方塊 19"/>
          <p:cNvSpPr txBox="1"/>
          <p:nvPr/>
        </p:nvSpPr>
        <p:spPr>
          <a:xfrm>
            <a:off x="602378" y="5950742"/>
            <a:ext cx="2039341" cy="400110"/>
          </a:xfrm>
          <a:prstGeom prst="rect">
            <a:avLst/>
          </a:prstGeom>
          <a:noFill/>
        </p:spPr>
        <p:txBody>
          <a:bodyPr wrap="none" rtlCol="0">
            <a:spAutoFit/>
          </a:bodyPr>
          <a:lstStyle/>
          <a:p>
            <a:r>
              <a:rPr lang="en-US" altLang="zh-TW" sz="2000" dirty="0" smtClean="0">
                <a:solidFill>
                  <a:srgbClr val="FFC000"/>
                </a:solidFill>
              </a:rPr>
              <a:t>Edge Computing</a:t>
            </a:r>
            <a:endParaRPr lang="zh-TW" altLang="en-US" sz="2000" dirty="0">
              <a:solidFill>
                <a:srgbClr val="FFC000"/>
              </a:solidFill>
            </a:endParaRPr>
          </a:p>
        </p:txBody>
      </p:sp>
      <p:sp>
        <p:nvSpPr>
          <p:cNvPr id="19" name="文字方塊 18"/>
          <p:cNvSpPr txBox="1"/>
          <p:nvPr/>
        </p:nvSpPr>
        <p:spPr>
          <a:xfrm>
            <a:off x="626468" y="5497685"/>
            <a:ext cx="2574936" cy="400110"/>
          </a:xfrm>
          <a:prstGeom prst="rect">
            <a:avLst/>
          </a:prstGeom>
          <a:noFill/>
        </p:spPr>
        <p:txBody>
          <a:bodyPr wrap="none" rtlCol="0">
            <a:spAutoFit/>
          </a:bodyPr>
          <a:lstStyle/>
          <a:p>
            <a:r>
              <a:rPr lang="en-US" altLang="zh-TW" sz="2000" dirty="0" smtClean="0">
                <a:solidFill>
                  <a:srgbClr val="FFC000"/>
                </a:solidFill>
              </a:rPr>
              <a:t>AI + Computer Vision</a:t>
            </a:r>
            <a:endParaRPr lang="zh-TW" altLang="en-US" sz="2000" dirty="0">
              <a:solidFill>
                <a:srgbClr val="FFC000"/>
              </a:solidFill>
            </a:endParaRPr>
          </a:p>
        </p:txBody>
      </p:sp>
      <p:sp>
        <p:nvSpPr>
          <p:cNvPr id="12" name="文字方塊 11"/>
          <p:cNvSpPr txBox="1"/>
          <p:nvPr/>
        </p:nvSpPr>
        <p:spPr>
          <a:xfrm>
            <a:off x="4604599" y="2321341"/>
            <a:ext cx="6405536" cy="369332"/>
          </a:xfrm>
          <a:prstGeom prst="rect">
            <a:avLst/>
          </a:prstGeom>
          <a:noFill/>
        </p:spPr>
        <p:txBody>
          <a:bodyPr wrap="none" rtlCol="0">
            <a:spAutoFit/>
          </a:bodyPr>
          <a:lstStyle/>
          <a:p>
            <a:r>
              <a:rPr lang="en-US" altLang="zh-TW" dirty="0">
                <a:solidFill>
                  <a:schemeClr val="bg1">
                    <a:lumMod val="65000"/>
                  </a:schemeClr>
                </a:solidFill>
              </a:rPr>
              <a:t>https://www.automan.tw/news/newsContent.aspx?id=2725</a:t>
            </a:r>
            <a:endParaRPr lang="zh-TW" altLang="en-US" dirty="0">
              <a:solidFill>
                <a:schemeClr val="bg1">
                  <a:lumMod val="65000"/>
                </a:schemeClr>
              </a:solidFill>
            </a:endParaRPr>
          </a:p>
        </p:txBody>
      </p:sp>
    </p:spTree>
    <p:extLst>
      <p:ext uri="{BB962C8B-B14F-4D97-AF65-F5344CB8AC3E}">
        <p14:creationId xmlns:p14="http://schemas.microsoft.com/office/powerpoint/2010/main" val="2628336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9B056-B66F-BB4A-85AC-3895CDE4106D}"/>
              </a:ext>
            </a:extLst>
          </p:cNvPr>
          <p:cNvSpPr/>
          <p:nvPr/>
        </p:nvSpPr>
        <p:spPr>
          <a:xfrm>
            <a:off x="0" y="1138749"/>
            <a:ext cx="12192000" cy="4580501"/>
          </a:xfrm>
          <a:prstGeom prst="rect">
            <a:avLst/>
          </a:prstGeom>
          <a:gradFill>
            <a:gsLst>
              <a:gs pos="0">
                <a:schemeClr val="tx1">
                  <a:alpha val="0"/>
                </a:schemeClr>
              </a:gs>
              <a:gs pos="49000">
                <a:schemeClr val="tx1">
                  <a:alpha val="66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F5BDA4-10C7-46A6-AC30-523A3FC438AC}"/>
              </a:ext>
            </a:extLst>
          </p:cNvPr>
          <p:cNvSpPr txBox="1"/>
          <p:nvPr/>
        </p:nvSpPr>
        <p:spPr>
          <a:xfrm>
            <a:off x="4032236" y="2685786"/>
            <a:ext cx="7768700" cy="1569660"/>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How </a:t>
            </a:r>
            <a:r>
              <a:rPr lang="en-US" altLang="zh-TW" sz="4800" b="1" dirty="0">
                <a:solidFill>
                  <a:schemeClr val="bg1"/>
                </a:solidFill>
                <a:latin typeface="+mj-lt"/>
                <a:cs typeface="Arial" pitchFamily="34" charset="0"/>
              </a:rPr>
              <a:t>to</a:t>
            </a:r>
            <a:r>
              <a:rPr lang="zh-TW" altLang="en-US" sz="4800" b="1" dirty="0">
                <a:solidFill>
                  <a:schemeClr val="bg1"/>
                </a:solidFill>
                <a:latin typeface="+mj-lt"/>
                <a:cs typeface="Arial" pitchFamily="34" charset="0"/>
              </a:rPr>
              <a:t> </a:t>
            </a:r>
            <a:r>
              <a:rPr lang="en-US" altLang="ko-KR" sz="4800" b="1" dirty="0">
                <a:solidFill>
                  <a:schemeClr val="bg1"/>
                </a:solidFill>
                <a:latin typeface="+mj-lt"/>
                <a:cs typeface="Arial" pitchFamily="34" charset="0"/>
              </a:rPr>
              <a:t>improve our live with </a:t>
            </a:r>
            <a:r>
              <a:rPr lang="en-US" altLang="zh-TW" sz="4800" b="1" dirty="0" smtClean="0">
                <a:solidFill>
                  <a:schemeClr val="bg1"/>
                </a:solidFill>
                <a:latin typeface="+mj-lt"/>
                <a:cs typeface="Arial" pitchFamily="34" charset="0"/>
              </a:rPr>
              <a:t>5G</a:t>
            </a:r>
            <a:r>
              <a:rPr lang="zh-TW" altLang="en-US" sz="4800" b="1" dirty="0" smtClean="0">
                <a:solidFill>
                  <a:schemeClr val="bg1"/>
                </a:solidFill>
                <a:latin typeface="+mj-lt"/>
                <a:cs typeface="Arial" pitchFamily="34" charset="0"/>
              </a:rPr>
              <a:t> </a:t>
            </a:r>
            <a:r>
              <a:rPr lang="en-US" altLang="zh-TW" sz="4800" b="1" dirty="0" smtClean="0">
                <a:solidFill>
                  <a:schemeClr val="bg1"/>
                </a:solidFill>
                <a:latin typeface="+mj-lt"/>
                <a:cs typeface="Arial" pitchFamily="34" charset="0"/>
              </a:rPr>
              <a:t>Communication of Network</a:t>
            </a:r>
            <a:r>
              <a:rPr lang="en-US" altLang="ko-KR" sz="4800" b="1" dirty="0" smtClean="0">
                <a:solidFill>
                  <a:schemeClr val="bg1"/>
                </a:solidFill>
                <a:latin typeface="+mj-lt"/>
                <a:cs typeface="Arial" pitchFamily="34" charset="0"/>
              </a:rPr>
              <a:t>?</a:t>
            </a:r>
            <a:endParaRPr lang="ko-KR" altLang="en-US" sz="4800" b="1" dirty="0">
              <a:solidFill>
                <a:schemeClr val="bg1"/>
              </a:solidFill>
              <a:latin typeface="+mj-lt"/>
              <a:cs typeface="Arial" pitchFamily="34"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615821" y="2077288"/>
            <a:ext cx="2895731" cy="3062220"/>
            <a:chOff x="2744572" y="1831800"/>
            <a:chExt cx="2888072" cy="3194399"/>
          </a:xfrm>
          <a:solidFill>
            <a:schemeClr val="bg1"/>
          </a:solidFill>
        </p:grpSpPr>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6" name="TextBox 15">
            <a:extLst>
              <a:ext uri="{FF2B5EF4-FFF2-40B4-BE49-F238E27FC236}">
                <a16:creationId xmlns:a16="http://schemas.microsoft.com/office/drawing/2014/main" id="{AE96F37B-F629-2D46-9F3F-4002A2FD59FA}"/>
              </a:ext>
            </a:extLst>
          </p:cNvPr>
          <p:cNvSpPr txBox="1"/>
          <p:nvPr/>
        </p:nvSpPr>
        <p:spPr>
          <a:xfrm>
            <a:off x="1352498" y="2427881"/>
            <a:ext cx="1923339" cy="2215991"/>
          </a:xfrm>
          <a:prstGeom prst="rect">
            <a:avLst/>
          </a:prstGeom>
          <a:noFill/>
        </p:spPr>
        <p:txBody>
          <a:bodyPr wrap="square" rtlCol="0" anchor="ctr">
            <a:spAutoFit/>
          </a:bodyPr>
          <a:lstStyle/>
          <a:p>
            <a:r>
              <a:rPr lang="en-US" altLang="ko-KR" sz="13800" b="1" dirty="0">
                <a:solidFill>
                  <a:schemeClr val="accent5">
                    <a:lumMod val="20000"/>
                    <a:lumOff val="80000"/>
                  </a:schemeClr>
                </a:solidFill>
                <a:latin typeface="+mj-lt"/>
                <a:cs typeface="Arial" pitchFamily="34" charset="0"/>
              </a:rPr>
              <a:t>Q</a:t>
            </a:r>
            <a:endParaRPr lang="ko-KR" altLang="en-US" sz="13800" b="1" dirty="0">
              <a:solidFill>
                <a:schemeClr val="accent5">
                  <a:lumMod val="20000"/>
                  <a:lumOff val="80000"/>
                </a:schemeClr>
              </a:solidFill>
              <a:latin typeface="+mj-lt"/>
              <a:cs typeface="Arial" pitchFamily="34" charset="0"/>
            </a:endParaRPr>
          </a:p>
        </p:txBody>
      </p:sp>
    </p:spTree>
    <p:extLst>
      <p:ext uri="{BB962C8B-B14F-4D97-AF65-F5344CB8AC3E}">
        <p14:creationId xmlns:p14="http://schemas.microsoft.com/office/powerpoint/2010/main" val="3781337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sz="6000" dirty="0"/>
              <a:t>Future</a:t>
            </a:r>
            <a:r>
              <a:rPr lang="zh-TW" altLang="en-US" sz="6000" dirty="0"/>
              <a:t> </a:t>
            </a:r>
            <a:r>
              <a:rPr lang="en-US" altLang="zh-TW" sz="6000" dirty="0" smtClean="0"/>
              <a:t>work</a:t>
            </a:r>
            <a:br>
              <a:rPr lang="en-US" altLang="zh-TW" sz="6000" dirty="0" smtClean="0"/>
            </a:br>
            <a:r>
              <a:rPr lang="en-US" altLang="zh-TW" b="1" dirty="0" smtClean="0">
                <a:solidFill>
                  <a:srgbClr val="7030A0"/>
                </a:solidFill>
                <a:cs typeface="Arial" pitchFamily="34" charset="0"/>
              </a:rPr>
              <a:t>Wireless </a:t>
            </a:r>
            <a:r>
              <a:rPr lang="en-US" altLang="zh-TW" b="1" dirty="0">
                <a:solidFill>
                  <a:srgbClr val="7030A0"/>
                </a:solidFill>
                <a:cs typeface="Arial" pitchFamily="34" charset="0"/>
              </a:rPr>
              <a:t>Vehicular Network </a:t>
            </a:r>
            <a:r>
              <a:rPr lang="en-US" altLang="zh-TW" b="1" dirty="0" smtClean="0">
                <a:solidFill>
                  <a:srgbClr val="7030A0"/>
                </a:solidFill>
                <a:cs typeface="Arial" pitchFamily="34" charset="0"/>
              </a:rPr>
              <a:t>Security on 5G</a:t>
            </a:r>
            <a:endParaRPr lang="zh-TW" altLang="en-US" dirty="0">
              <a:solidFill>
                <a:srgbClr val="7030A0"/>
              </a:solidFill>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867" y="2160588"/>
            <a:ext cx="5968304" cy="3881437"/>
          </a:xfrm>
        </p:spPr>
      </p:pic>
    </p:spTree>
    <p:extLst>
      <p:ext uri="{BB962C8B-B14F-4D97-AF65-F5344CB8AC3E}">
        <p14:creationId xmlns:p14="http://schemas.microsoft.com/office/powerpoint/2010/main" val="24559361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3200" dirty="0"/>
              <a:t>Wireless Vehicular Network </a:t>
            </a:r>
            <a:r>
              <a:rPr lang="en-US" altLang="zh-TW" sz="3200" dirty="0" smtClean="0"/>
              <a:t>Security </a:t>
            </a:r>
            <a:r>
              <a:rPr lang="en-US" altLang="zh-TW" sz="3200" dirty="0"/>
              <a:t>S</a:t>
            </a:r>
            <a:r>
              <a:rPr lang="en-US" altLang="zh-TW" sz="3200" dirty="0" smtClean="0"/>
              <a:t>cenarios </a:t>
            </a:r>
            <a:r>
              <a:rPr lang="en-US" altLang="zh-TW" sz="3200" dirty="0"/>
              <a:t>on 5G</a:t>
            </a:r>
            <a:endParaRPr lang="zh-TW" altLang="en-US" sz="3200"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696" y="2159925"/>
            <a:ext cx="6906406" cy="3881437"/>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2833" y="2292317"/>
            <a:ext cx="3623989" cy="3616652"/>
          </a:xfrm>
          <a:prstGeom prst="rect">
            <a:avLst/>
          </a:prstGeom>
        </p:spPr>
      </p:pic>
      <p:sp>
        <p:nvSpPr>
          <p:cNvPr id="8" name="矩形 7"/>
          <p:cNvSpPr/>
          <p:nvPr/>
        </p:nvSpPr>
        <p:spPr>
          <a:xfrm>
            <a:off x="4175185" y="2292317"/>
            <a:ext cx="1414732" cy="10202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537940" y="2570672"/>
            <a:ext cx="1089803" cy="9977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0783047" y="3395931"/>
            <a:ext cx="1089803" cy="9977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556157" y="4790410"/>
            <a:ext cx="1089803" cy="9977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4005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Our Cooperative manufacturer can used </a:t>
            </a:r>
            <a:r>
              <a:rPr lang="en-US" altLang="zh-TW" dirty="0"/>
              <a:t>5G Quantum Microcomputer Sensor </a:t>
            </a:r>
            <a:r>
              <a:rPr lang="en-US" altLang="zh-TW" dirty="0" smtClean="0"/>
              <a:t>deploy </a:t>
            </a:r>
            <a:r>
              <a:rPr lang="en-US" altLang="zh-TW" dirty="0"/>
              <a:t>on Their </a:t>
            </a:r>
            <a:r>
              <a:rPr lang="en-US" altLang="zh-TW" dirty="0" smtClean="0"/>
              <a:t>5G </a:t>
            </a:r>
            <a:r>
              <a:rPr lang="en-US" altLang="zh-TW" dirty="0"/>
              <a:t>Security</a:t>
            </a:r>
            <a:r>
              <a:rPr lang="en-US" altLang="zh-TW" dirty="0" smtClean="0"/>
              <a:t> </a:t>
            </a:r>
            <a:r>
              <a:rPr lang="en-US" altLang="zh-TW" dirty="0"/>
              <a:t>S</a:t>
            </a:r>
            <a:r>
              <a:rPr lang="en-US" altLang="zh-TW" dirty="0" smtClean="0"/>
              <a:t>olution </a:t>
            </a:r>
            <a:r>
              <a:rPr lang="en-US" altLang="zh-TW" dirty="0"/>
              <a:t>C</a:t>
            </a:r>
            <a:r>
              <a:rPr lang="en-US" altLang="zh-TW" dirty="0" smtClean="0"/>
              <a:t>onsultant</a:t>
            </a:r>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7592" y="2251355"/>
            <a:ext cx="6862041" cy="3881437"/>
          </a:xfrm>
        </p:spPr>
      </p:pic>
      <p:pic>
        <p:nvPicPr>
          <p:cNvPr id="11"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2958588"/>
            <a:ext cx="2613009" cy="2285436"/>
          </a:xfrm>
          <a:prstGeom prst="rect">
            <a:avLst/>
          </a:prstGeom>
        </p:spPr>
      </p:pic>
      <p:cxnSp>
        <p:nvCxnSpPr>
          <p:cNvPr id="13" name="直線單箭頭接點 12"/>
          <p:cNvCxnSpPr>
            <a:stCxn id="11" idx="3"/>
            <a:endCxn id="14" idx="1"/>
          </p:cNvCxnSpPr>
          <p:nvPr/>
        </p:nvCxnSpPr>
        <p:spPr>
          <a:xfrm>
            <a:off x="3290343" y="4101306"/>
            <a:ext cx="1989023" cy="566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279366" y="3450566"/>
            <a:ext cx="2018581" cy="14147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7926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5G Quantum Microcomputer </a:t>
            </a:r>
            <a:r>
              <a:rPr lang="en-US" altLang="zh-TW" dirty="0" smtClean="0"/>
              <a:t>Sensor </a:t>
            </a:r>
            <a:r>
              <a:rPr lang="en-US" altLang="zh-TW" dirty="0"/>
              <a:t>has </a:t>
            </a:r>
            <a:r>
              <a:rPr lang="en-US" altLang="zh-TW" dirty="0" smtClean="0"/>
              <a:t>Expansion Module</a:t>
            </a:r>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10" name="內容版面配置區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930400"/>
            <a:ext cx="7913329" cy="3932588"/>
          </a:xfrm>
        </p:spPr>
      </p:pic>
      <p:pic>
        <p:nvPicPr>
          <p:cNvPr id="11"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8473" y="2753976"/>
            <a:ext cx="2613009" cy="2285436"/>
          </a:xfrm>
          <a:prstGeom prst="rect">
            <a:avLst/>
          </a:prstGeom>
        </p:spPr>
      </p:pic>
    </p:spTree>
    <p:extLst>
      <p:ext uri="{BB962C8B-B14F-4D97-AF65-F5344CB8AC3E}">
        <p14:creationId xmlns:p14="http://schemas.microsoft.com/office/powerpoint/2010/main" val="153302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We can Application on 5G Wireless </a:t>
            </a:r>
            <a:r>
              <a:rPr lang="en-US" altLang="zh-TW" dirty="0"/>
              <a:t>Vehicular Network </a:t>
            </a:r>
            <a:r>
              <a:rPr lang="en-US" altLang="zh-TW" dirty="0" smtClean="0"/>
              <a:t>Security Market</a:t>
            </a:r>
            <a:br>
              <a:rPr lang="en-US" altLang="zh-TW" dirty="0" smtClean="0"/>
            </a:br>
            <a:r>
              <a:rPr lang="en-US" altLang="zh-TW" dirty="0" smtClean="0"/>
              <a:t>with </a:t>
            </a:r>
            <a:r>
              <a:rPr lang="en-US" altLang="zh-TW" dirty="0"/>
              <a:t>Our Cooperative manufacturer </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00438"/>
            <a:ext cx="7913329" cy="448701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728095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We can Application on 5G Wireless Vehicular Network Security Market</a:t>
            </a:r>
            <a:br>
              <a:rPr lang="en-US" altLang="zh-TW" dirty="0"/>
            </a:br>
            <a:r>
              <a:rPr lang="en-US" altLang="zh-TW" dirty="0"/>
              <a:t>with Our Cooperative manufacturer </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06446"/>
            <a:ext cx="7913329" cy="4493044"/>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27916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Conclusions</a:t>
            </a:r>
            <a:endParaRPr lang="zh-TW" altLang="en-US" dirty="0"/>
          </a:p>
        </p:txBody>
      </p:sp>
      <p:sp>
        <p:nvSpPr>
          <p:cNvPr id="3" name="內容版面配置區 2"/>
          <p:cNvSpPr>
            <a:spLocks noGrp="1"/>
          </p:cNvSpPr>
          <p:nvPr>
            <p:ph idx="1"/>
          </p:nvPr>
        </p:nvSpPr>
        <p:spPr>
          <a:xfrm>
            <a:off x="677334" y="2160589"/>
            <a:ext cx="8915240" cy="3880773"/>
          </a:xfrm>
        </p:spPr>
        <p:txBody>
          <a:bodyPr>
            <a:normAutofit/>
          </a:bodyPr>
          <a:lstStyle/>
          <a:p>
            <a:pPr>
              <a:buFont typeface="Wingdings" panose="05000000000000000000" pitchFamily="2" charset="2"/>
              <a:buChar char="Ø"/>
            </a:pPr>
            <a:r>
              <a:rPr lang="en-US" altLang="ko-KR" sz="2000" b="1" dirty="0" smtClean="0">
                <a:solidFill>
                  <a:srgbClr val="7030A0"/>
                </a:solidFill>
                <a:cs typeface="Arial" pitchFamily="34" charset="0"/>
              </a:rPr>
              <a:t>We </a:t>
            </a:r>
            <a:r>
              <a:rPr lang="en-US" altLang="ko-KR" sz="2000" b="1" dirty="0">
                <a:solidFill>
                  <a:srgbClr val="7030A0"/>
                </a:solidFill>
                <a:cs typeface="Arial" pitchFamily="34" charset="0"/>
              </a:rPr>
              <a:t>Integration </a:t>
            </a:r>
            <a:r>
              <a:rPr lang="en-US" altLang="zh-TW" sz="2000" b="1" dirty="0">
                <a:solidFill>
                  <a:srgbClr val="7030A0"/>
                </a:solidFill>
                <a:cs typeface="Arial" pitchFamily="34" charset="0"/>
              </a:rPr>
              <a:t>5G</a:t>
            </a:r>
            <a:r>
              <a:rPr lang="zh-TW" altLang="en-US" sz="2000" b="1" dirty="0">
                <a:solidFill>
                  <a:srgbClr val="7030A0"/>
                </a:solidFill>
                <a:cs typeface="Arial" pitchFamily="34" charset="0"/>
              </a:rPr>
              <a:t> </a:t>
            </a:r>
            <a:r>
              <a:rPr lang="en-US" altLang="zh-TW" sz="2000" b="1" dirty="0" smtClean="0">
                <a:solidFill>
                  <a:srgbClr val="7030A0"/>
                </a:solidFill>
                <a:cs typeface="Arial" pitchFamily="34" charset="0"/>
              </a:rPr>
              <a:t>Communication </a:t>
            </a:r>
            <a:r>
              <a:rPr lang="en-US" altLang="zh-TW" sz="2000" b="1" dirty="0">
                <a:solidFill>
                  <a:srgbClr val="7030A0"/>
                </a:solidFill>
                <a:cs typeface="Arial" pitchFamily="34" charset="0"/>
              </a:rPr>
              <a:t>of Wireless Vehicular Network </a:t>
            </a:r>
            <a:r>
              <a:rPr lang="en-US" altLang="zh-TW" sz="2000" b="1" dirty="0" smtClean="0">
                <a:solidFill>
                  <a:srgbClr val="7030A0"/>
                </a:solidFill>
                <a:cs typeface="Arial" pitchFamily="34" charset="0"/>
              </a:rPr>
              <a:t>and </a:t>
            </a:r>
            <a:r>
              <a:rPr lang="en-US" altLang="zh-TW" sz="2000" b="1" dirty="0">
                <a:solidFill>
                  <a:srgbClr val="7030A0"/>
                </a:solidFill>
                <a:cs typeface="Arial" pitchFamily="34" charset="0"/>
              </a:rPr>
              <a:t>Quantum Computing to IOT Application </a:t>
            </a:r>
            <a:r>
              <a:rPr lang="en-US" altLang="zh-TW" sz="2000" b="1" dirty="0" smtClean="0">
                <a:solidFill>
                  <a:srgbClr val="7030A0"/>
                </a:solidFill>
                <a:cs typeface="Arial" pitchFamily="34" charset="0"/>
              </a:rPr>
              <a:t>scenarios.</a:t>
            </a:r>
            <a:endParaRPr lang="en-US" altLang="ko-KR" sz="2000" b="1" dirty="0">
              <a:solidFill>
                <a:srgbClr val="7030A0"/>
              </a:solidFill>
              <a:cs typeface="Arial" pitchFamily="34" charset="0"/>
            </a:endParaRPr>
          </a:p>
          <a:p>
            <a:pPr>
              <a:buFont typeface="Wingdings" panose="05000000000000000000" pitchFamily="2" charset="2"/>
              <a:buChar char="Ø"/>
            </a:pPr>
            <a:r>
              <a:rPr lang="en-US" altLang="zh-TW" sz="2000" b="1" dirty="0" smtClean="0">
                <a:solidFill>
                  <a:srgbClr val="7030A0"/>
                </a:solidFill>
                <a:cs typeface="Arial" pitchFamily="34" charset="0"/>
              </a:rPr>
              <a:t>Final We </a:t>
            </a:r>
            <a:r>
              <a:rPr lang="en-US" altLang="zh-TW" sz="2000" b="1" dirty="0">
                <a:solidFill>
                  <a:srgbClr val="7030A0"/>
                </a:solidFill>
                <a:cs typeface="Arial" pitchFamily="34" charset="0"/>
              </a:rPr>
              <a:t>create a</a:t>
            </a:r>
            <a:r>
              <a:rPr lang="en-US" altLang="zh-TW" sz="2000" b="1" dirty="0" smtClean="0">
                <a:solidFill>
                  <a:srgbClr val="7030A0"/>
                </a:solidFill>
                <a:cs typeface="Arial" pitchFamily="34" charset="0"/>
              </a:rPr>
              <a:t> </a:t>
            </a:r>
            <a:r>
              <a:rPr lang="en-US" altLang="zh-TW" sz="2000" b="1" dirty="0">
                <a:solidFill>
                  <a:srgbClr val="7030A0"/>
                </a:solidFill>
                <a:cs typeface="Arial" pitchFamily="34" charset="0"/>
              </a:rPr>
              <a:t>5G</a:t>
            </a:r>
            <a:r>
              <a:rPr lang="zh-TW" altLang="en-US" sz="2000" b="1" dirty="0">
                <a:solidFill>
                  <a:srgbClr val="7030A0"/>
                </a:solidFill>
                <a:cs typeface="Arial" pitchFamily="34" charset="0"/>
              </a:rPr>
              <a:t> </a:t>
            </a:r>
            <a:r>
              <a:rPr lang="en-US" altLang="zh-TW" sz="2000" b="1" dirty="0" smtClean="0">
                <a:solidFill>
                  <a:srgbClr val="7030A0"/>
                </a:solidFill>
                <a:cs typeface="Arial" pitchFamily="34" charset="0"/>
              </a:rPr>
              <a:t>Communication </a:t>
            </a:r>
            <a:r>
              <a:rPr lang="en-US" altLang="zh-TW" sz="2000" b="1" dirty="0">
                <a:solidFill>
                  <a:srgbClr val="7030A0"/>
                </a:solidFill>
                <a:cs typeface="Arial" pitchFamily="34" charset="0"/>
              </a:rPr>
              <a:t>of Network </a:t>
            </a:r>
            <a:r>
              <a:rPr lang="en-US" altLang="zh-TW" sz="2000" b="1" dirty="0" smtClean="0">
                <a:solidFill>
                  <a:srgbClr val="7030A0"/>
                </a:solidFill>
                <a:cs typeface="Arial" pitchFamily="34" charset="0"/>
              </a:rPr>
              <a:t>Product by Copy-DIY</a:t>
            </a:r>
          </a:p>
          <a:p>
            <a:pPr>
              <a:buFont typeface="Wingdings" panose="05000000000000000000" pitchFamily="2" charset="2"/>
              <a:buChar char="Ø"/>
            </a:pPr>
            <a:r>
              <a:rPr lang="en-US" altLang="zh-TW" sz="2000" b="1" dirty="0" smtClean="0">
                <a:solidFill>
                  <a:srgbClr val="7030A0"/>
                </a:solidFill>
                <a:cs typeface="Arial" pitchFamily="34" charset="0"/>
              </a:rPr>
              <a:t>IN the future, we </a:t>
            </a:r>
            <a:r>
              <a:rPr lang="en-US" altLang="zh-TW" sz="2000" b="1" dirty="0">
                <a:solidFill>
                  <a:srgbClr val="7030A0"/>
                </a:solidFill>
                <a:cs typeface="Arial" pitchFamily="34" charset="0"/>
              </a:rPr>
              <a:t>deploy to Wireless Vehicular Network Security on </a:t>
            </a:r>
            <a:r>
              <a:rPr lang="en-US" altLang="zh-TW" sz="2000" b="1" dirty="0" smtClean="0">
                <a:solidFill>
                  <a:srgbClr val="7030A0"/>
                </a:solidFill>
                <a:cs typeface="Arial" pitchFamily="34" charset="0"/>
              </a:rPr>
              <a:t>5G with our </a:t>
            </a:r>
            <a:r>
              <a:rPr lang="en-US" altLang="zh-TW" sz="2000" b="1" dirty="0">
                <a:solidFill>
                  <a:srgbClr val="7030A0"/>
                </a:solidFill>
                <a:cs typeface="Arial" pitchFamily="34" charset="0"/>
              </a:rPr>
              <a:t>Cooperative </a:t>
            </a:r>
            <a:r>
              <a:rPr lang="en-US" altLang="zh-TW" sz="2000" b="1" dirty="0" smtClean="0">
                <a:solidFill>
                  <a:srgbClr val="7030A0"/>
                </a:solidFill>
                <a:cs typeface="Arial" pitchFamily="34" charset="0"/>
              </a:rPr>
              <a:t>manufacturer.</a:t>
            </a:r>
            <a:endParaRPr lang="en-US" altLang="zh-TW" sz="2000" b="1" dirty="0">
              <a:solidFill>
                <a:srgbClr val="7030A0"/>
              </a:solidFill>
              <a:cs typeface="Arial" pitchFamily="34" charset="0"/>
            </a:endParaRP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內容版面配置區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976" y="4100975"/>
            <a:ext cx="2786113" cy="2572735"/>
          </a:xfrm>
          <a:prstGeom prst="rect">
            <a:avLst/>
          </a:prstGeom>
        </p:spPr>
      </p:pic>
      <p:pic>
        <p:nvPicPr>
          <p:cNvPr id="4" name="圖片 3"/>
          <p:cNvPicPr>
            <a:picLocks noChangeAspect="1"/>
          </p:cNvPicPr>
          <p:nvPr/>
        </p:nvPicPr>
        <p:blipFill>
          <a:blip r:embed="rId3"/>
          <a:stretch>
            <a:fillRect/>
          </a:stretch>
        </p:blipFill>
        <p:spPr>
          <a:xfrm>
            <a:off x="840266" y="4872540"/>
            <a:ext cx="2333625" cy="122872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3152" y="4968183"/>
            <a:ext cx="895475" cy="838317"/>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695" y="5277323"/>
            <a:ext cx="1524213" cy="419158"/>
          </a:xfrm>
          <a:prstGeom prst="rect">
            <a:avLst/>
          </a:prstGeom>
        </p:spPr>
      </p:pic>
    </p:spTree>
    <p:extLst>
      <p:ext uri="{BB962C8B-B14F-4D97-AF65-F5344CB8AC3E}">
        <p14:creationId xmlns:p14="http://schemas.microsoft.com/office/powerpoint/2010/main" val="3167653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pPr algn="ctr"/>
            <a:r>
              <a:rPr lang="en-US" altLang="zh-TW" b="1" dirty="0"/>
              <a:t>Thank</a:t>
            </a:r>
            <a:r>
              <a:rPr lang="zh-TW" altLang="en-US" b="1" dirty="0"/>
              <a:t> </a:t>
            </a:r>
            <a:r>
              <a:rPr lang="en-US" altLang="zh-TW" b="1" dirty="0"/>
              <a:t>you</a:t>
            </a:r>
            <a:r>
              <a:rPr lang="zh-TW" altLang="en-US" b="1" dirty="0"/>
              <a:t> </a:t>
            </a:r>
            <a:r>
              <a:rPr lang="en-US" altLang="zh-TW" b="1" dirty="0" smtClean="0"/>
              <a:t/>
            </a:r>
            <a:br>
              <a:rPr lang="en-US" altLang="zh-TW" b="1" dirty="0" smtClean="0"/>
            </a:br>
            <a:r>
              <a:rPr lang="en-US" altLang="zh-TW" b="1" dirty="0" smtClean="0"/>
              <a:t>for</a:t>
            </a:r>
            <a:r>
              <a:rPr lang="zh-TW" altLang="en-US" b="1" dirty="0" smtClean="0"/>
              <a:t> </a:t>
            </a:r>
            <a:r>
              <a:rPr lang="en-US" altLang="zh-TW" b="1" dirty="0" smtClean="0"/>
              <a:t>your</a:t>
            </a:r>
            <a:r>
              <a:rPr lang="zh-TW" altLang="en-US" b="1" dirty="0" smtClean="0"/>
              <a:t> </a:t>
            </a:r>
            <a:r>
              <a:rPr lang="en-US" altLang="zh-TW" b="1" dirty="0" smtClean="0"/>
              <a:t>attention!</a:t>
            </a:r>
            <a:endParaRPr lang="zh-TW" altLang="en-US" dirty="0"/>
          </a:p>
        </p:txBody>
      </p:sp>
      <p:sp>
        <p:nvSpPr>
          <p:cNvPr id="7" name="副標題 6"/>
          <p:cNvSpPr>
            <a:spLocks noGrp="1"/>
          </p:cNvSpPr>
          <p:nvPr>
            <p:ph type="subTitle" idx="1"/>
          </p:nvPr>
        </p:nvSpPr>
        <p:spPr/>
        <p:txBody>
          <a:bodyPr/>
          <a:lstStyle/>
          <a:p>
            <a:pPr algn="ctr"/>
            <a:r>
              <a:rPr lang="en-US" altLang="zh-TW" b="1" dirty="0" smtClean="0">
                <a:solidFill>
                  <a:srgbClr val="FF0000"/>
                </a:solidFill>
                <a:latin typeface="Slack-Lato"/>
              </a:rPr>
              <a:t>We are AGAI </a:t>
            </a:r>
            <a:r>
              <a:rPr lang="en-US" altLang="zh-TW" b="1" dirty="0">
                <a:solidFill>
                  <a:srgbClr val="FF0000"/>
                </a:solidFill>
                <a:latin typeface="Slack-Lato"/>
              </a:rPr>
              <a:t>Bullrun701 Team</a:t>
            </a:r>
            <a:endParaRPr lang="en-TW" altLang="zh-TW" dirty="0">
              <a:solidFill>
                <a:srgbClr val="FF0000"/>
              </a:solidFill>
            </a:endParaRPr>
          </a:p>
          <a:p>
            <a:endParaRPr lang="zh-TW" altLang="en-US"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31447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C77A4-EB86-CB46-88EE-F95DFB571F86}"/>
              </a:ext>
            </a:extLst>
          </p:cNvPr>
          <p:cNvPicPr>
            <a:picLocks noChangeAspect="1"/>
          </p:cNvPicPr>
          <p:nvPr/>
        </p:nvPicPr>
        <p:blipFill>
          <a:blip r:embed="rId3"/>
          <a:stretch>
            <a:fillRect/>
          </a:stretch>
        </p:blipFill>
        <p:spPr>
          <a:xfrm>
            <a:off x="1" y="0"/>
            <a:ext cx="12192000" cy="6994358"/>
          </a:xfrm>
          <a:prstGeom prst="rect">
            <a:avLst/>
          </a:prstGeom>
        </p:spPr>
      </p:pic>
      <p:sp>
        <p:nvSpPr>
          <p:cNvPr id="12" name="Rectangle 11">
            <a:extLst>
              <a:ext uri="{FF2B5EF4-FFF2-40B4-BE49-F238E27FC236}">
                <a16:creationId xmlns:a16="http://schemas.microsoft.com/office/drawing/2014/main" id="{D6B8C29F-7073-DD4B-95F4-60B7BEB93690}"/>
              </a:ext>
            </a:extLst>
          </p:cNvPr>
          <p:cNvSpPr/>
          <p:nvPr/>
        </p:nvSpPr>
        <p:spPr>
          <a:xfrm>
            <a:off x="0" y="2780522"/>
            <a:ext cx="12192000" cy="4213836"/>
          </a:xfrm>
          <a:prstGeom prst="rect">
            <a:avLst/>
          </a:prstGeom>
          <a:gradFill>
            <a:gsLst>
              <a:gs pos="0">
                <a:schemeClr val="tx1">
                  <a:alpha val="0"/>
                </a:schemeClr>
              </a:gs>
              <a:gs pos="100000">
                <a:schemeClr val="tx1">
                  <a:alpha val="66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F5E550EA-6D42-1C42-A337-42E0289DF4AF}"/>
              </a:ext>
            </a:extLst>
          </p:cNvPr>
          <p:cNvSpPr>
            <a:spLocks noGrp="1"/>
          </p:cNvSpPr>
          <p:nvPr>
            <p:ph type="body" sz="quarter" idx="10"/>
          </p:nvPr>
        </p:nvSpPr>
        <p:spPr>
          <a:xfrm>
            <a:off x="1379080" y="4787486"/>
            <a:ext cx="10420803" cy="1861057"/>
          </a:xfrm>
        </p:spPr>
        <p:txBody>
          <a:bodyPr/>
          <a:lstStyle/>
          <a:p>
            <a:pPr algn="r"/>
            <a:r>
              <a:rPr lang="en-US" altLang="zh-TW" dirty="0" smtClean="0">
                <a:solidFill>
                  <a:schemeClr val="bg1"/>
                </a:solidFill>
              </a:rPr>
              <a:t>IOT</a:t>
            </a:r>
          </a:p>
          <a:p>
            <a:pPr algn="r"/>
            <a:r>
              <a:rPr lang="en-US" altLang="zh-TW" dirty="0" smtClean="0">
                <a:solidFill>
                  <a:schemeClr val="bg1"/>
                </a:solidFill>
              </a:rPr>
              <a:t>AI</a:t>
            </a:r>
          </a:p>
          <a:p>
            <a:pPr algn="r"/>
            <a:r>
              <a:rPr lang="en-US" altLang="zh-TW" dirty="0" smtClean="0">
                <a:solidFill>
                  <a:schemeClr val="bg1"/>
                </a:solidFill>
              </a:rPr>
              <a:t>Wireless Vehicular Network</a:t>
            </a:r>
            <a:endParaRPr lang="en-US" altLang="zh-TW" dirty="0">
              <a:solidFill>
                <a:schemeClr val="bg1"/>
              </a:solidFill>
            </a:endParaRPr>
          </a:p>
        </p:txBody>
      </p:sp>
      <p:grpSp>
        <p:nvGrpSpPr>
          <p:cNvPr id="5" name="Group 163">
            <a:extLst>
              <a:ext uri="{FF2B5EF4-FFF2-40B4-BE49-F238E27FC236}">
                <a16:creationId xmlns:a16="http://schemas.microsoft.com/office/drawing/2014/main" id="{7EC183A6-5C98-4A4B-AC6B-01B3FAA09969}"/>
              </a:ext>
            </a:extLst>
          </p:cNvPr>
          <p:cNvGrpSpPr/>
          <p:nvPr/>
        </p:nvGrpSpPr>
        <p:grpSpPr>
          <a:xfrm>
            <a:off x="8904152" y="335005"/>
            <a:ext cx="2895731" cy="3062220"/>
            <a:chOff x="2744572" y="1831800"/>
            <a:chExt cx="2888072" cy="3194399"/>
          </a:xfrm>
          <a:solidFill>
            <a:schemeClr val="bg1"/>
          </a:solidFill>
        </p:grpSpPr>
        <p:sp>
          <p:nvSpPr>
            <p:cNvPr id="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1"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5"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9" name="TextBox 15">
            <a:extLst>
              <a:ext uri="{FF2B5EF4-FFF2-40B4-BE49-F238E27FC236}">
                <a16:creationId xmlns:a16="http://schemas.microsoft.com/office/drawing/2014/main" id="{AE96F37B-F629-2D46-9F3F-4002A2FD59FA}"/>
              </a:ext>
            </a:extLst>
          </p:cNvPr>
          <p:cNvSpPr txBox="1"/>
          <p:nvPr/>
        </p:nvSpPr>
        <p:spPr>
          <a:xfrm>
            <a:off x="9640829" y="1070319"/>
            <a:ext cx="1923339" cy="1446550"/>
          </a:xfrm>
          <a:prstGeom prst="rect">
            <a:avLst/>
          </a:prstGeom>
          <a:noFill/>
        </p:spPr>
        <p:txBody>
          <a:bodyPr wrap="square" rtlCol="0" anchor="ctr">
            <a:spAutoFit/>
          </a:bodyPr>
          <a:lstStyle/>
          <a:p>
            <a:r>
              <a:rPr lang="en-US" altLang="ko-KR" sz="8800" b="1" dirty="0" err="1" smtClean="0">
                <a:solidFill>
                  <a:schemeClr val="accent5">
                    <a:lumMod val="20000"/>
                    <a:lumOff val="80000"/>
                  </a:schemeClr>
                </a:solidFill>
                <a:latin typeface="+mj-lt"/>
                <a:cs typeface="Arial" pitchFamily="34" charset="0"/>
              </a:rPr>
              <a:t>Ans</a:t>
            </a:r>
            <a:endParaRPr lang="ko-KR" altLang="en-US" sz="8800" b="1" dirty="0">
              <a:solidFill>
                <a:schemeClr val="accent5">
                  <a:lumMod val="20000"/>
                  <a:lumOff val="80000"/>
                </a:schemeClr>
              </a:solidFill>
              <a:latin typeface="+mj-lt"/>
              <a:cs typeface="Arial" pitchFamily="34" charset="0"/>
            </a:endParaRPr>
          </a:p>
        </p:txBody>
      </p:sp>
    </p:spTree>
    <p:extLst>
      <p:ext uri="{BB962C8B-B14F-4D97-AF65-F5344CB8AC3E}">
        <p14:creationId xmlns:p14="http://schemas.microsoft.com/office/powerpoint/2010/main" val="2991528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6388">
            <a:extLst>
              <a:ext uri="{FF2B5EF4-FFF2-40B4-BE49-F238E27FC236}">
                <a16:creationId xmlns:a16="http://schemas.microsoft.com/office/drawing/2014/main" id="{CC3B5B32-6829-43AA-B2B5-FD70700A3358}"/>
              </a:ext>
            </a:extLst>
          </p:cNvPr>
          <p:cNvGrpSpPr/>
          <p:nvPr/>
        </p:nvGrpSpPr>
        <p:grpSpPr>
          <a:xfrm flipH="1">
            <a:off x="7682465" y="2857786"/>
            <a:ext cx="1725194" cy="3399320"/>
            <a:chOff x="4362111" y="2245352"/>
            <a:chExt cx="1526744" cy="3008292"/>
          </a:xfrm>
          <a:solidFill>
            <a:schemeClr val="accent2"/>
          </a:solidFill>
        </p:grpSpPr>
        <p:grpSp>
          <p:nvGrpSpPr>
            <p:cNvPr id="19" name="Group 16387">
              <a:extLst>
                <a:ext uri="{FF2B5EF4-FFF2-40B4-BE49-F238E27FC236}">
                  <a16:creationId xmlns:a16="http://schemas.microsoft.com/office/drawing/2014/main" id="{D4125A60-46BA-423B-843B-210BED3E058B}"/>
                </a:ext>
              </a:extLst>
            </p:cNvPr>
            <p:cNvGrpSpPr/>
            <p:nvPr/>
          </p:nvGrpSpPr>
          <p:grpSpPr>
            <a:xfrm rot="5400000">
              <a:off x="3917845" y="4305320"/>
              <a:ext cx="1392590" cy="504058"/>
              <a:chOff x="4572003" y="3491986"/>
              <a:chExt cx="1989414" cy="720077"/>
            </a:xfrm>
            <a:grpFill/>
          </p:grpSpPr>
          <p:sp>
            <p:nvSpPr>
              <p:cNvPr id="36" name="Block Arc 16384">
                <a:extLst>
                  <a:ext uri="{FF2B5EF4-FFF2-40B4-BE49-F238E27FC236}">
                    <a16:creationId xmlns:a16="http://schemas.microsoft.com/office/drawing/2014/main" id="{246A8E51-275A-4AB2-93EC-EDD82334807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7" name="Rectangle 16386">
                <a:extLst>
                  <a:ext uri="{FF2B5EF4-FFF2-40B4-BE49-F238E27FC236}">
                    <a16:creationId xmlns:a16="http://schemas.microsoft.com/office/drawing/2014/main" id="{5C867944-2B4A-40F9-8AC1-EA2F16107E65}"/>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 name="Group 38">
              <a:extLst>
                <a:ext uri="{FF2B5EF4-FFF2-40B4-BE49-F238E27FC236}">
                  <a16:creationId xmlns:a16="http://schemas.microsoft.com/office/drawing/2014/main" id="{C2508FA4-C2B3-402B-B89A-6B6A735E5774}"/>
                </a:ext>
              </a:extLst>
            </p:cNvPr>
            <p:cNvGrpSpPr/>
            <p:nvPr/>
          </p:nvGrpSpPr>
          <p:grpSpPr>
            <a:xfrm>
              <a:off x="4934247" y="2289861"/>
              <a:ext cx="504056" cy="1260056"/>
              <a:chOff x="4390223" y="2132969"/>
              <a:chExt cx="720080" cy="1800087"/>
            </a:xfrm>
            <a:grpFill/>
          </p:grpSpPr>
          <p:sp>
            <p:nvSpPr>
              <p:cNvPr id="33" name="Block Arc 39">
                <a:extLst>
                  <a:ext uri="{FF2B5EF4-FFF2-40B4-BE49-F238E27FC236}">
                    <a16:creationId xmlns:a16="http://schemas.microsoft.com/office/drawing/2014/main" id="{49F260BC-9A2F-4C1B-8BBC-EDDEEB9566B9}"/>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4" name="Rectangle 40">
                <a:extLst>
                  <a:ext uri="{FF2B5EF4-FFF2-40B4-BE49-F238E27FC236}">
                    <a16:creationId xmlns:a16="http://schemas.microsoft.com/office/drawing/2014/main" id="{F927CCFC-8431-4EA3-BAD6-A54CEA7863C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5" name="Rectangle 41">
                <a:extLst>
                  <a:ext uri="{FF2B5EF4-FFF2-40B4-BE49-F238E27FC236}">
                    <a16:creationId xmlns:a16="http://schemas.microsoft.com/office/drawing/2014/main" id="{22DC772C-DFD7-4113-8BBC-BCDA742394BB}"/>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 name="Group 43">
              <a:extLst>
                <a:ext uri="{FF2B5EF4-FFF2-40B4-BE49-F238E27FC236}">
                  <a16:creationId xmlns:a16="http://schemas.microsoft.com/office/drawing/2014/main" id="{0814152D-FD53-4962-A47C-A88E711E26E3}"/>
                </a:ext>
              </a:extLst>
            </p:cNvPr>
            <p:cNvGrpSpPr/>
            <p:nvPr/>
          </p:nvGrpSpPr>
          <p:grpSpPr>
            <a:xfrm flipH="1">
              <a:off x="4591514" y="3112921"/>
              <a:ext cx="851712" cy="830935"/>
              <a:chOff x="4571999" y="2746017"/>
              <a:chExt cx="1216731" cy="1187053"/>
            </a:xfrm>
            <a:grpFill/>
          </p:grpSpPr>
          <p:sp>
            <p:nvSpPr>
              <p:cNvPr id="30" name="Block Arc 44">
                <a:extLst>
                  <a:ext uri="{FF2B5EF4-FFF2-40B4-BE49-F238E27FC236}">
                    <a16:creationId xmlns:a16="http://schemas.microsoft.com/office/drawing/2014/main" id="{CA186C57-E609-4C59-BDDE-BFD9760237C7}"/>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31" name="Rectangle 45">
                <a:extLst>
                  <a:ext uri="{FF2B5EF4-FFF2-40B4-BE49-F238E27FC236}">
                    <a16:creationId xmlns:a16="http://schemas.microsoft.com/office/drawing/2014/main" id="{A43C7FD1-BFBC-48AE-B029-66BC3EA93E4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32" name="Rectangle 46">
                <a:extLst>
                  <a:ext uri="{FF2B5EF4-FFF2-40B4-BE49-F238E27FC236}">
                    <a16:creationId xmlns:a16="http://schemas.microsoft.com/office/drawing/2014/main" id="{33C66FF3-4213-49CD-B7B3-45A08ED598E1}"/>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2" name="Group 47">
              <a:extLst>
                <a:ext uri="{FF2B5EF4-FFF2-40B4-BE49-F238E27FC236}">
                  <a16:creationId xmlns:a16="http://schemas.microsoft.com/office/drawing/2014/main" id="{903AA013-EC14-43F2-90A5-DB3B9B4C91C2}"/>
                </a:ext>
              </a:extLst>
            </p:cNvPr>
            <p:cNvGrpSpPr/>
            <p:nvPr/>
          </p:nvGrpSpPr>
          <p:grpSpPr>
            <a:xfrm flipH="1">
              <a:off x="5384799" y="2828071"/>
              <a:ext cx="504056" cy="504057"/>
              <a:chOff x="4419813" y="3212976"/>
              <a:chExt cx="720080" cy="720080"/>
            </a:xfrm>
            <a:grpFill/>
          </p:grpSpPr>
          <p:sp>
            <p:nvSpPr>
              <p:cNvPr id="27" name="Block Arc 48">
                <a:extLst>
                  <a:ext uri="{FF2B5EF4-FFF2-40B4-BE49-F238E27FC236}">
                    <a16:creationId xmlns:a16="http://schemas.microsoft.com/office/drawing/2014/main" id="{AAE367B2-C86E-4C7C-95BA-8B9D2DA22E47}"/>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8" name="Rectangle 49">
                <a:extLst>
                  <a:ext uri="{FF2B5EF4-FFF2-40B4-BE49-F238E27FC236}">
                    <a16:creationId xmlns:a16="http://schemas.microsoft.com/office/drawing/2014/main" id="{DBADA13F-4C71-4537-9260-415A7EFDBAAF}"/>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9" name="Rectangle 50">
                <a:extLst>
                  <a:ext uri="{FF2B5EF4-FFF2-40B4-BE49-F238E27FC236}">
                    <a16:creationId xmlns:a16="http://schemas.microsoft.com/office/drawing/2014/main" id="{84A7D6A3-4223-4F9B-92A1-BED1939F9766}"/>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3" name="Group 52">
              <a:extLst>
                <a:ext uri="{FF2B5EF4-FFF2-40B4-BE49-F238E27FC236}">
                  <a16:creationId xmlns:a16="http://schemas.microsoft.com/office/drawing/2014/main" id="{D2E6F29A-EAA7-4773-A6A4-E8756074C25B}"/>
                </a:ext>
              </a:extLst>
            </p:cNvPr>
            <p:cNvGrpSpPr/>
            <p:nvPr/>
          </p:nvGrpSpPr>
          <p:grpSpPr>
            <a:xfrm flipH="1">
              <a:off x="4950607" y="2245352"/>
              <a:ext cx="504056" cy="684063"/>
              <a:chOff x="4571999" y="2955823"/>
              <a:chExt cx="720080" cy="977233"/>
            </a:xfrm>
            <a:grpFill/>
          </p:grpSpPr>
          <p:sp>
            <p:nvSpPr>
              <p:cNvPr id="24" name="Block Arc 53">
                <a:extLst>
                  <a:ext uri="{FF2B5EF4-FFF2-40B4-BE49-F238E27FC236}">
                    <a16:creationId xmlns:a16="http://schemas.microsoft.com/office/drawing/2014/main" id="{494FB809-77B3-4D17-AB4B-7F0122211A9D}"/>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5" name="Rectangle 54">
                <a:extLst>
                  <a:ext uri="{FF2B5EF4-FFF2-40B4-BE49-F238E27FC236}">
                    <a16:creationId xmlns:a16="http://schemas.microsoft.com/office/drawing/2014/main" id="{BF2BE955-407C-417F-AC49-FE519C8E877A}"/>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6" name="Rectangle 55">
                <a:extLst>
                  <a:ext uri="{FF2B5EF4-FFF2-40B4-BE49-F238E27FC236}">
                    <a16:creationId xmlns:a16="http://schemas.microsoft.com/office/drawing/2014/main" id="{131756A7-B423-4721-9723-C874B8E8C535}"/>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38" name="Group 37">
            <a:extLst>
              <a:ext uri="{FF2B5EF4-FFF2-40B4-BE49-F238E27FC236}">
                <a16:creationId xmlns:a16="http://schemas.microsoft.com/office/drawing/2014/main" id="{B7F1EA60-4436-4EE9-96E5-416A566139F5}"/>
              </a:ext>
            </a:extLst>
          </p:cNvPr>
          <p:cNvGrpSpPr/>
          <p:nvPr/>
        </p:nvGrpSpPr>
        <p:grpSpPr>
          <a:xfrm>
            <a:off x="9588691" y="2776404"/>
            <a:ext cx="1725194" cy="3480701"/>
            <a:chOff x="4362111" y="2173330"/>
            <a:chExt cx="1526744" cy="3080314"/>
          </a:xfrm>
          <a:solidFill>
            <a:schemeClr val="accent2"/>
          </a:solidFill>
        </p:grpSpPr>
        <p:grpSp>
          <p:nvGrpSpPr>
            <p:cNvPr id="39" name="Group 38">
              <a:extLst>
                <a:ext uri="{FF2B5EF4-FFF2-40B4-BE49-F238E27FC236}">
                  <a16:creationId xmlns:a16="http://schemas.microsoft.com/office/drawing/2014/main" id="{4433E626-CD6E-4496-944B-1F6A8CAA1D53}"/>
                </a:ext>
              </a:extLst>
            </p:cNvPr>
            <p:cNvGrpSpPr/>
            <p:nvPr/>
          </p:nvGrpSpPr>
          <p:grpSpPr>
            <a:xfrm rot="5400000">
              <a:off x="3917845" y="4305320"/>
              <a:ext cx="1392590" cy="504058"/>
              <a:chOff x="4572003" y="3491986"/>
              <a:chExt cx="1989414" cy="720077"/>
            </a:xfrm>
            <a:grpFill/>
          </p:grpSpPr>
          <p:sp>
            <p:nvSpPr>
              <p:cNvPr id="60" name="Block Arc 59">
                <a:extLst>
                  <a:ext uri="{FF2B5EF4-FFF2-40B4-BE49-F238E27FC236}">
                    <a16:creationId xmlns:a16="http://schemas.microsoft.com/office/drawing/2014/main" id="{8AF6FEE1-1671-4F5C-BF36-B53857D05AAB}"/>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1" name="Rectangle 60">
                <a:extLst>
                  <a:ext uri="{FF2B5EF4-FFF2-40B4-BE49-F238E27FC236}">
                    <a16:creationId xmlns:a16="http://schemas.microsoft.com/office/drawing/2014/main" id="{376FF6E7-2156-4F1D-8E43-0082C9D384D7}"/>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0" name="Group 39">
              <a:extLst>
                <a:ext uri="{FF2B5EF4-FFF2-40B4-BE49-F238E27FC236}">
                  <a16:creationId xmlns:a16="http://schemas.microsoft.com/office/drawing/2014/main" id="{5AA76338-CAF1-4CFA-A79A-31D0CFCCAD2C}"/>
                </a:ext>
              </a:extLst>
            </p:cNvPr>
            <p:cNvGrpSpPr/>
            <p:nvPr/>
          </p:nvGrpSpPr>
          <p:grpSpPr>
            <a:xfrm>
              <a:off x="4934247" y="2289861"/>
              <a:ext cx="504056" cy="1260056"/>
              <a:chOff x="4390223" y="2132969"/>
              <a:chExt cx="720080" cy="1800087"/>
            </a:xfrm>
            <a:grpFill/>
          </p:grpSpPr>
          <p:sp>
            <p:nvSpPr>
              <p:cNvPr id="57" name="Block Arc 56">
                <a:extLst>
                  <a:ext uri="{FF2B5EF4-FFF2-40B4-BE49-F238E27FC236}">
                    <a16:creationId xmlns:a16="http://schemas.microsoft.com/office/drawing/2014/main" id="{B7588AA2-6466-4393-984A-AB62659AC3BC}"/>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8" name="Rectangle 57">
                <a:extLst>
                  <a:ext uri="{FF2B5EF4-FFF2-40B4-BE49-F238E27FC236}">
                    <a16:creationId xmlns:a16="http://schemas.microsoft.com/office/drawing/2014/main" id="{242914DF-4A6C-4650-97E6-F0B8A7FAE5D2}"/>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9" name="Rectangle 58">
                <a:extLst>
                  <a:ext uri="{FF2B5EF4-FFF2-40B4-BE49-F238E27FC236}">
                    <a16:creationId xmlns:a16="http://schemas.microsoft.com/office/drawing/2014/main" id="{E836B841-FCEC-42BC-B674-D8E5E0BE9B69}"/>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1" name="Group 40">
              <a:extLst>
                <a:ext uri="{FF2B5EF4-FFF2-40B4-BE49-F238E27FC236}">
                  <a16:creationId xmlns:a16="http://schemas.microsoft.com/office/drawing/2014/main" id="{911C6749-D8EE-44DE-8861-25B190124D57}"/>
                </a:ext>
              </a:extLst>
            </p:cNvPr>
            <p:cNvGrpSpPr/>
            <p:nvPr/>
          </p:nvGrpSpPr>
          <p:grpSpPr>
            <a:xfrm flipH="1">
              <a:off x="4591514" y="3112921"/>
              <a:ext cx="851712" cy="830935"/>
              <a:chOff x="4571999" y="2746017"/>
              <a:chExt cx="1216731" cy="1187053"/>
            </a:xfrm>
            <a:grpFill/>
          </p:grpSpPr>
          <p:sp>
            <p:nvSpPr>
              <p:cNvPr id="54" name="Block Arc 53">
                <a:extLst>
                  <a:ext uri="{FF2B5EF4-FFF2-40B4-BE49-F238E27FC236}">
                    <a16:creationId xmlns:a16="http://schemas.microsoft.com/office/drawing/2014/main" id="{DCDA3EBB-9754-4D7B-81C6-CDD0D3224E89}"/>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55" name="Rectangle 54">
                <a:extLst>
                  <a:ext uri="{FF2B5EF4-FFF2-40B4-BE49-F238E27FC236}">
                    <a16:creationId xmlns:a16="http://schemas.microsoft.com/office/drawing/2014/main" id="{2BF6E831-11E5-4B0A-80DE-9DC225AA6A00}"/>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6" name="Rectangle 55">
                <a:extLst>
                  <a:ext uri="{FF2B5EF4-FFF2-40B4-BE49-F238E27FC236}">
                    <a16:creationId xmlns:a16="http://schemas.microsoft.com/office/drawing/2014/main" id="{F7ADC03F-6E3B-4E36-943A-88E5474E4B10}"/>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2" name="Group 41">
              <a:extLst>
                <a:ext uri="{FF2B5EF4-FFF2-40B4-BE49-F238E27FC236}">
                  <a16:creationId xmlns:a16="http://schemas.microsoft.com/office/drawing/2014/main" id="{4CA0324F-3A27-4795-A34B-7E372ED16151}"/>
                </a:ext>
              </a:extLst>
            </p:cNvPr>
            <p:cNvGrpSpPr/>
            <p:nvPr/>
          </p:nvGrpSpPr>
          <p:grpSpPr>
            <a:xfrm flipH="1">
              <a:off x="5384799" y="2828071"/>
              <a:ext cx="504056" cy="504057"/>
              <a:chOff x="4419813" y="3212976"/>
              <a:chExt cx="720080" cy="720080"/>
            </a:xfrm>
            <a:grpFill/>
          </p:grpSpPr>
          <p:sp>
            <p:nvSpPr>
              <p:cNvPr id="51" name="Block Arc 50">
                <a:extLst>
                  <a:ext uri="{FF2B5EF4-FFF2-40B4-BE49-F238E27FC236}">
                    <a16:creationId xmlns:a16="http://schemas.microsoft.com/office/drawing/2014/main" id="{4E6223C1-F892-4783-A4EC-B8C18F00A9F0}"/>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2" name="Rectangle 51">
                <a:extLst>
                  <a:ext uri="{FF2B5EF4-FFF2-40B4-BE49-F238E27FC236}">
                    <a16:creationId xmlns:a16="http://schemas.microsoft.com/office/drawing/2014/main" id="{742E009E-4C34-4C02-96DE-3D692C37CEF8}"/>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3" name="Rectangle 52">
                <a:extLst>
                  <a:ext uri="{FF2B5EF4-FFF2-40B4-BE49-F238E27FC236}">
                    <a16:creationId xmlns:a16="http://schemas.microsoft.com/office/drawing/2014/main" id="{CD657B59-CF96-4878-83D9-83093930F998}"/>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3" name="Group 42">
              <a:extLst>
                <a:ext uri="{FF2B5EF4-FFF2-40B4-BE49-F238E27FC236}">
                  <a16:creationId xmlns:a16="http://schemas.microsoft.com/office/drawing/2014/main" id="{39690762-1FC0-402B-BE61-758261643029}"/>
                </a:ext>
              </a:extLst>
            </p:cNvPr>
            <p:cNvGrpSpPr/>
            <p:nvPr/>
          </p:nvGrpSpPr>
          <p:grpSpPr>
            <a:xfrm flipH="1">
              <a:off x="4950607" y="2245352"/>
              <a:ext cx="504056" cy="684063"/>
              <a:chOff x="4571999" y="2955823"/>
              <a:chExt cx="720080" cy="977233"/>
            </a:xfrm>
            <a:grpFill/>
          </p:grpSpPr>
          <p:sp>
            <p:nvSpPr>
              <p:cNvPr id="48" name="Block Arc 47">
                <a:extLst>
                  <a:ext uri="{FF2B5EF4-FFF2-40B4-BE49-F238E27FC236}">
                    <a16:creationId xmlns:a16="http://schemas.microsoft.com/office/drawing/2014/main" id="{92C416B3-4A1D-4505-BFF3-ED7D941C84C6}"/>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9" name="Rectangle 48">
                <a:extLst>
                  <a:ext uri="{FF2B5EF4-FFF2-40B4-BE49-F238E27FC236}">
                    <a16:creationId xmlns:a16="http://schemas.microsoft.com/office/drawing/2014/main" id="{7F19E2B6-ECEE-493D-BDCC-EF2212B51AF9}"/>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50" name="Rectangle 49">
                <a:extLst>
                  <a:ext uri="{FF2B5EF4-FFF2-40B4-BE49-F238E27FC236}">
                    <a16:creationId xmlns:a16="http://schemas.microsoft.com/office/drawing/2014/main" id="{214D583B-A390-412B-93C8-CBB6FA0BED9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44" name="Group 43">
              <a:extLst>
                <a:ext uri="{FF2B5EF4-FFF2-40B4-BE49-F238E27FC236}">
                  <a16:creationId xmlns:a16="http://schemas.microsoft.com/office/drawing/2014/main" id="{CFBFE8E8-6057-4766-81A5-4FED5F31D2F3}"/>
                </a:ext>
              </a:extLst>
            </p:cNvPr>
            <p:cNvGrpSpPr/>
            <p:nvPr/>
          </p:nvGrpSpPr>
          <p:grpSpPr>
            <a:xfrm>
              <a:off x="4540436" y="2173330"/>
              <a:ext cx="504056" cy="504057"/>
              <a:chOff x="4238036" y="3212976"/>
              <a:chExt cx="720080" cy="720080"/>
            </a:xfrm>
            <a:grpFill/>
          </p:grpSpPr>
          <p:sp>
            <p:nvSpPr>
              <p:cNvPr id="45" name="Block Arc 44">
                <a:extLst>
                  <a:ext uri="{FF2B5EF4-FFF2-40B4-BE49-F238E27FC236}">
                    <a16:creationId xmlns:a16="http://schemas.microsoft.com/office/drawing/2014/main" id="{614A5D28-1A66-4FEF-8AC9-FEA8792755BC}"/>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6" name="Rectangle 45">
                <a:extLst>
                  <a:ext uri="{FF2B5EF4-FFF2-40B4-BE49-F238E27FC236}">
                    <a16:creationId xmlns:a16="http://schemas.microsoft.com/office/drawing/2014/main" id="{D59145B5-C42F-4A2A-A36A-EEC336001ADD}"/>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47" name="Rectangle 46">
                <a:extLst>
                  <a:ext uri="{FF2B5EF4-FFF2-40B4-BE49-F238E27FC236}">
                    <a16:creationId xmlns:a16="http://schemas.microsoft.com/office/drawing/2014/main" id="{0404B9F0-4CF3-4937-A4E1-010B702F340C}"/>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62" name="Group 61">
            <a:extLst>
              <a:ext uri="{FF2B5EF4-FFF2-40B4-BE49-F238E27FC236}">
                <a16:creationId xmlns:a16="http://schemas.microsoft.com/office/drawing/2014/main" id="{40EEEEF7-5AA3-465D-AD47-71BF7B751993}"/>
              </a:ext>
            </a:extLst>
          </p:cNvPr>
          <p:cNvGrpSpPr/>
          <p:nvPr/>
        </p:nvGrpSpPr>
        <p:grpSpPr>
          <a:xfrm flipH="1">
            <a:off x="8854878" y="2167458"/>
            <a:ext cx="894196" cy="4020145"/>
            <a:chOff x="4774212" y="2173330"/>
            <a:chExt cx="791336" cy="3557704"/>
          </a:xfrm>
          <a:solidFill>
            <a:schemeClr val="accent2"/>
          </a:solidFill>
        </p:grpSpPr>
        <p:grpSp>
          <p:nvGrpSpPr>
            <p:cNvPr id="63" name="Group 62">
              <a:extLst>
                <a:ext uri="{FF2B5EF4-FFF2-40B4-BE49-F238E27FC236}">
                  <a16:creationId xmlns:a16="http://schemas.microsoft.com/office/drawing/2014/main" id="{D07E6C9C-DBF5-4A57-94C4-F378FA45FFC4}"/>
                </a:ext>
              </a:extLst>
            </p:cNvPr>
            <p:cNvGrpSpPr/>
            <p:nvPr/>
          </p:nvGrpSpPr>
          <p:grpSpPr>
            <a:xfrm rot="5400000">
              <a:off x="4269404" y="4542721"/>
              <a:ext cx="1872567" cy="504060"/>
              <a:chOff x="4568320" y="2646948"/>
              <a:chExt cx="2675098" cy="720082"/>
            </a:xfrm>
            <a:grpFill/>
          </p:grpSpPr>
          <p:sp>
            <p:nvSpPr>
              <p:cNvPr id="79" name="Block Arc 78">
                <a:extLst>
                  <a:ext uri="{FF2B5EF4-FFF2-40B4-BE49-F238E27FC236}">
                    <a16:creationId xmlns:a16="http://schemas.microsoft.com/office/drawing/2014/main" id="{BF04B1A0-F38B-4B7C-97BA-44497384D88F}"/>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80" name="Rectangle 79">
                <a:extLst>
                  <a:ext uri="{FF2B5EF4-FFF2-40B4-BE49-F238E27FC236}">
                    <a16:creationId xmlns:a16="http://schemas.microsoft.com/office/drawing/2014/main" id="{93941495-9F7C-436E-B444-BDFAD6D292CF}"/>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4" name="Group 63">
              <a:extLst>
                <a:ext uri="{FF2B5EF4-FFF2-40B4-BE49-F238E27FC236}">
                  <a16:creationId xmlns:a16="http://schemas.microsoft.com/office/drawing/2014/main" id="{BCA8E655-C71D-433D-BB92-0D9DC802E9D7}"/>
                </a:ext>
              </a:extLst>
            </p:cNvPr>
            <p:cNvGrpSpPr/>
            <p:nvPr/>
          </p:nvGrpSpPr>
          <p:grpSpPr>
            <a:xfrm>
              <a:off x="5061492" y="2289861"/>
              <a:ext cx="504056" cy="1260056"/>
              <a:chOff x="4572000" y="2132969"/>
              <a:chExt cx="720080" cy="1800087"/>
            </a:xfrm>
            <a:grpFill/>
          </p:grpSpPr>
          <p:sp>
            <p:nvSpPr>
              <p:cNvPr id="76" name="Block Arc 75">
                <a:extLst>
                  <a:ext uri="{FF2B5EF4-FFF2-40B4-BE49-F238E27FC236}">
                    <a16:creationId xmlns:a16="http://schemas.microsoft.com/office/drawing/2014/main" id="{4D0F7FE5-EE3E-44A2-904D-B141DC81766E}"/>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7" name="Rectangle 76">
                <a:extLst>
                  <a:ext uri="{FF2B5EF4-FFF2-40B4-BE49-F238E27FC236}">
                    <a16:creationId xmlns:a16="http://schemas.microsoft.com/office/drawing/2014/main" id="{18EBE49B-938A-4084-8932-1A5AE1721A37}"/>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8" name="Rectangle 77">
                <a:extLst>
                  <a:ext uri="{FF2B5EF4-FFF2-40B4-BE49-F238E27FC236}">
                    <a16:creationId xmlns:a16="http://schemas.microsoft.com/office/drawing/2014/main" id="{2B3EE0F0-EA4A-4FCB-B76C-DA62D66DDC39}"/>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5" name="Group 64">
              <a:extLst>
                <a:ext uri="{FF2B5EF4-FFF2-40B4-BE49-F238E27FC236}">
                  <a16:creationId xmlns:a16="http://schemas.microsoft.com/office/drawing/2014/main" id="{72D8F072-723E-43AD-A3B6-D1156F24BD8F}"/>
                </a:ext>
              </a:extLst>
            </p:cNvPr>
            <p:cNvGrpSpPr/>
            <p:nvPr/>
          </p:nvGrpSpPr>
          <p:grpSpPr>
            <a:xfrm flipH="1">
              <a:off x="4939171" y="3007784"/>
              <a:ext cx="504056" cy="936063"/>
              <a:chOff x="4572000" y="2595820"/>
              <a:chExt cx="720080" cy="1337236"/>
            </a:xfrm>
            <a:grpFill/>
          </p:grpSpPr>
          <p:sp>
            <p:nvSpPr>
              <p:cNvPr id="74" name="Block Arc 73">
                <a:extLst>
                  <a:ext uri="{FF2B5EF4-FFF2-40B4-BE49-F238E27FC236}">
                    <a16:creationId xmlns:a16="http://schemas.microsoft.com/office/drawing/2014/main" id="{A405DD7B-4B96-440A-8106-41954D3F1EE8}"/>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75" name="Rectangle 74">
                <a:extLst>
                  <a:ext uri="{FF2B5EF4-FFF2-40B4-BE49-F238E27FC236}">
                    <a16:creationId xmlns:a16="http://schemas.microsoft.com/office/drawing/2014/main" id="{D10F43AE-63B3-4F22-88BE-ABD247797BD2}"/>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6" name="Group 65">
              <a:extLst>
                <a:ext uri="{FF2B5EF4-FFF2-40B4-BE49-F238E27FC236}">
                  <a16:creationId xmlns:a16="http://schemas.microsoft.com/office/drawing/2014/main" id="{09D53AE0-7227-46FF-8537-4B21EA8B073F}"/>
                </a:ext>
              </a:extLst>
            </p:cNvPr>
            <p:cNvGrpSpPr/>
            <p:nvPr/>
          </p:nvGrpSpPr>
          <p:grpSpPr>
            <a:xfrm flipH="1">
              <a:off x="4950607" y="2245352"/>
              <a:ext cx="504056" cy="684063"/>
              <a:chOff x="4571999" y="2955823"/>
              <a:chExt cx="720080" cy="977233"/>
            </a:xfrm>
            <a:grpFill/>
          </p:grpSpPr>
          <p:sp>
            <p:nvSpPr>
              <p:cNvPr id="71" name="Block Arc 70">
                <a:extLst>
                  <a:ext uri="{FF2B5EF4-FFF2-40B4-BE49-F238E27FC236}">
                    <a16:creationId xmlns:a16="http://schemas.microsoft.com/office/drawing/2014/main" id="{D5600F4B-DA78-457B-889C-25CE44BF92DE}"/>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2" name="Rectangle 71">
                <a:extLst>
                  <a:ext uri="{FF2B5EF4-FFF2-40B4-BE49-F238E27FC236}">
                    <a16:creationId xmlns:a16="http://schemas.microsoft.com/office/drawing/2014/main" id="{56805990-649E-4AF7-A26F-E9530E8C5D2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3" name="Rectangle 72">
                <a:extLst>
                  <a:ext uri="{FF2B5EF4-FFF2-40B4-BE49-F238E27FC236}">
                    <a16:creationId xmlns:a16="http://schemas.microsoft.com/office/drawing/2014/main" id="{7A192ADE-20F5-45B4-A7B0-EB482134C4AE}"/>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67" name="Group 66">
              <a:extLst>
                <a:ext uri="{FF2B5EF4-FFF2-40B4-BE49-F238E27FC236}">
                  <a16:creationId xmlns:a16="http://schemas.microsoft.com/office/drawing/2014/main" id="{301A5102-C7AC-4DAE-9FFC-15BE518753A2}"/>
                </a:ext>
              </a:extLst>
            </p:cNvPr>
            <p:cNvGrpSpPr/>
            <p:nvPr/>
          </p:nvGrpSpPr>
          <p:grpSpPr>
            <a:xfrm>
              <a:off x="4774212" y="2173330"/>
              <a:ext cx="504056" cy="504057"/>
              <a:chOff x="4571999" y="3212976"/>
              <a:chExt cx="720080" cy="720080"/>
            </a:xfrm>
            <a:grpFill/>
          </p:grpSpPr>
          <p:sp>
            <p:nvSpPr>
              <p:cNvPr id="68" name="Block Arc 67">
                <a:extLst>
                  <a:ext uri="{FF2B5EF4-FFF2-40B4-BE49-F238E27FC236}">
                    <a16:creationId xmlns:a16="http://schemas.microsoft.com/office/drawing/2014/main" id="{6AFE690F-0E52-4809-A38D-E9D5C2217177}"/>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69" name="Rectangle 68">
                <a:extLst>
                  <a:ext uri="{FF2B5EF4-FFF2-40B4-BE49-F238E27FC236}">
                    <a16:creationId xmlns:a16="http://schemas.microsoft.com/office/drawing/2014/main" id="{2B92AB49-96E5-4D8B-ABF0-77DBE6845D45}"/>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70" name="Rectangle 69">
                <a:extLst>
                  <a:ext uri="{FF2B5EF4-FFF2-40B4-BE49-F238E27FC236}">
                    <a16:creationId xmlns:a16="http://schemas.microsoft.com/office/drawing/2014/main" id="{2B902729-9811-4B1A-B679-AC02DAD4285F}"/>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81" name="Freeform 5">
            <a:extLst>
              <a:ext uri="{FF2B5EF4-FFF2-40B4-BE49-F238E27FC236}">
                <a16:creationId xmlns:a16="http://schemas.microsoft.com/office/drawing/2014/main" id="{B68703BA-3BCC-46F2-9B09-D5368F90430D}"/>
              </a:ext>
            </a:extLst>
          </p:cNvPr>
          <p:cNvSpPr>
            <a:spLocks noChangeAspect="1"/>
          </p:cNvSpPr>
          <p:nvPr/>
        </p:nvSpPr>
        <p:spPr>
          <a:xfrm flipH="1">
            <a:off x="8421186" y="51813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82" name="Rounded Rectangle 3">
            <a:extLst>
              <a:ext uri="{FF2B5EF4-FFF2-40B4-BE49-F238E27FC236}">
                <a16:creationId xmlns:a16="http://schemas.microsoft.com/office/drawing/2014/main" id="{918DA637-97E0-498B-AEA0-11B1FA09747D}"/>
              </a:ext>
            </a:extLst>
          </p:cNvPr>
          <p:cNvSpPr/>
          <p:nvPr/>
        </p:nvSpPr>
        <p:spPr>
          <a:xfrm>
            <a:off x="7581530" y="23861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3" name="Rectangle 1">
            <a:extLst>
              <a:ext uri="{FF2B5EF4-FFF2-40B4-BE49-F238E27FC236}">
                <a16:creationId xmlns:a16="http://schemas.microsoft.com/office/drawing/2014/main" id="{06F198A0-4B9B-4FBD-92A9-34B9033589A3}"/>
              </a:ext>
            </a:extLst>
          </p:cNvPr>
          <p:cNvSpPr>
            <a:spLocks noChangeAspect="1"/>
          </p:cNvSpPr>
          <p:nvPr/>
        </p:nvSpPr>
        <p:spPr>
          <a:xfrm>
            <a:off x="9682974" y="18918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4" name="Rounded Rectangle 7">
            <a:extLst>
              <a:ext uri="{FF2B5EF4-FFF2-40B4-BE49-F238E27FC236}">
                <a16:creationId xmlns:a16="http://schemas.microsoft.com/office/drawing/2014/main" id="{E695184F-E5C0-492D-B716-AE4863EEE8BD}"/>
              </a:ext>
            </a:extLst>
          </p:cNvPr>
          <p:cNvSpPr>
            <a:spLocks noChangeAspect="1"/>
          </p:cNvSpPr>
          <p:nvPr/>
        </p:nvSpPr>
        <p:spPr>
          <a:xfrm>
            <a:off x="9082992" y="17767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5" name="Rounded Rectangle 5">
            <a:extLst>
              <a:ext uri="{FF2B5EF4-FFF2-40B4-BE49-F238E27FC236}">
                <a16:creationId xmlns:a16="http://schemas.microsoft.com/office/drawing/2014/main" id="{B01E15E1-0738-411E-808A-D7BD9C841E84}"/>
              </a:ext>
            </a:extLst>
          </p:cNvPr>
          <p:cNvSpPr>
            <a:spLocks noChangeAspect="1"/>
          </p:cNvSpPr>
          <p:nvPr/>
        </p:nvSpPr>
        <p:spPr>
          <a:xfrm>
            <a:off x="7743978" y="41905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6" name="Trapezoid 3">
            <a:extLst>
              <a:ext uri="{FF2B5EF4-FFF2-40B4-BE49-F238E27FC236}">
                <a16:creationId xmlns:a16="http://schemas.microsoft.com/office/drawing/2014/main" id="{55FB8BC9-704C-4186-A13B-DCAD4B339845}"/>
              </a:ext>
            </a:extLst>
          </p:cNvPr>
          <p:cNvSpPr>
            <a:spLocks noChangeAspect="1"/>
          </p:cNvSpPr>
          <p:nvPr/>
        </p:nvSpPr>
        <p:spPr>
          <a:xfrm>
            <a:off x="8479580" y="23462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7" name="Rounded Rectangle 8">
            <a:extLst>
              <a:ext uri="{FF2B5EF4-FFF2-40B4-BE49-F238E27FC236}">
                <a16:creationId xmlns:a16="http://schemas.microsoft.com/office/drawing/2014/main" id="{DB50CACD-8894-4668-AE9F-CC3CE7789CD0}"/>
              </a:ext>
            </a:extLst>
          </p:cNvPr>
          <p:cNvSpPr/>
          <p:nvPr/>
        </p:nvSpPr>
        <p:spPr>
          <a:xfrm>
            <a:off x="10151386" y="23246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8" name="Rounded Rectangle 1">
            <a:extLst>
              <a:ext uri="{FF2B5EF4-FFF2-40B4-BE49-F238E27FC236}">
                <a16:creationId xmlns:a16="http://schemas.microsoft.com/office/drawing/2014/main" id="{1A47B60C-6E55-4F0E-A7A3-6B59BCF17C4E}"/>
              </a:ext>
            </a:extLst>
          </p:cNvPr>
          <p:cNvSpPr>
            <a:spLocks noChangeAspect="1"/>
          </p:cNvSpPr>
          <p:nvPr/>
        </p:nvSpPr>
        <p:spPr>
          <a:xfrm>
            <a:off x="7812103" y="28151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89" name="Oval 2">
            <a:extLst>
              <a:ext uri="{FF2B5EF4-FFF2-40B4-BE49-F238E27FC236}">
                <a16:creationId xmlns:a16="http://schemas.microsoft.com/office/drawing/2014/main" id="{EF9EBA30-865E-4B98-8690-F61519451F81}"/>
              </a:ext>
            </a:extLst>
          </p:cNvPr>
          <p:cNvSpPr>
            <a:spLocks noChangeAspect="1"/>
          </p:cNvSpPr>
          <p:nvPr/>
        </p:nvSpPr>
        <p:spPr>
          <a:xfrm>
            <a:off x="8598510" y="19035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0" name="Block Arc 5">
            <a:extLst>
              <a:ext uri="{FF2B5EF4-FFF2-40B4-BE49-F238E27FC236}">
                <a16:creationId xmlns:a16="http://schemas.microsoft.com/office/drawing/2014/main" id="{0039BC13-2FC0-4C7E-A78C-A0228971FFB7}"/>
              </a:ext>
            </a:extLst>
          </p:cNvPr>
          <p:cNvSpPr>
            <a:spLocks noChangeAspect="1"/>
          </p:cNvSpPr>
          <p:nvPr/>
        </p:nvSpPr>
        <p:spPr>
          <a:xfrm rot="10800000">
            <a:off x="8333725" y="29603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1" name="Rounded Rectangle 5">
            <a:extLst>
              <a:ext uri="{FF2B5EF4-FFF2-40B4-BE49-F238E27FC236}">
                <a16:creationId xmlns:a16="http://schemas.microsoft.com/office/drawing/2014/main" id="{09016EDD-5F1F-4FB8-88E8-90C4748142E0}"/>
              </a:ext>
            </a:extLst>
          </p:cNvPr>
          <p:cNvSpPr>
            <a:spLocks/>
          </p:cNvSpPr>
          <p:nvPr/>
        </p:nvSpPr>
        <p:spPr>
          <a:xfrm>
            <a:off x="10666168" y="24219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2" name="Oval 6">
            <a:extLst>
              <a:ext uri="{FF2B5EF4-FFF2-40B4-BE49-F238E27FC236}">
                <a16:creationId xmlns:a16="http://schemas.microsoft.com/office/drawing/2014/main" id="{EA6EA148-1A60-4854-943F-5636B5B842E6}"/>
              </a:ext>
            </a:extLst>
          </p:cNvPr>
          <p:cNvSpPr>
            <a:spLocks noChangeAspect="1"/>
          </p:cNvSpPr>
          <p:nvPr/>
        </p:nvSpPr>
        <p:spPr>
          <a:xfrm rot="678773">
            <a:off x="7434992" y="31146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3" name="Rectangle 1">
            <a:extLst>
              <a:ext uri="{FF2B5EF4-FFF2-40B4-BE49-F238E27FC236}">
                <a16:creationId xmlns:a16="http://schemas.microsoft.com/office/drawing/2014/main" id="{E30539CE-C361-424E-8879-22853DE7577F}"/>
              </a:ext>
            </a:extLst>
          </p:cNvPr>
          <p:cNvSpPr>
            <a:spLocks noChangeAspect="1"/>
          </p:cNvSpPr>
          <p:nvPr/>
        </p:nvSpPr>
        <p:spPr>
          <a:xfrm>
            <a:off x="11193168" y="31534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4" name="Freeform 14">
            <a:extLst>
              <a:ext uri="{FF2B5EF4-FFF2-40B4-BE49-F238E27FC236}">
                <a16:creationId xmlns:a16="http://schemas.microsoft.com/office/drawing/2014/main" id="{D736FAE8-C845-4FF2-96CF-6C3BD80A070B}"/>
              </a:ext>
            </a:extLst>
          </p:cNvPr>
          <p:cNvSpPr>
            <a:spLocks noChangeAspect="1"/>
          </p:cNvSpPr>
          <p:nvPr/>
        </p:nvSpPr>
        <p:spPr>
          <a:xfrm>
            <a:off x="7315097" y="35954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5" name="Rounded Rectangle 4">
            <a:extLst>
              <a:ext uri="{FF2B5EF4-FFF2-40B4-BE49-F238E27FC236}">
                <a16:creationId xmlns:a16="http://schemas.microsoft.com/office/drawing/2014/main" id="{B301DDEA-F9A0-4B0E-869F-23C4B620A5C3}"/>
              </a:ext>
            </a:extLst>
          </p:cNvPr>
          <p:cNvSpPr>
            <a:spLocks noChangeAspect="1"/>
          </p:cNvSpPr>
          <p:nvPr/>
        </p:nvSpPr>
        <p:spPr>
          <a:xfrm>
            <a:off x="9388304" y="36444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6" name="Rounded Rectangle 9">
            <a:extLst>
              <a:ext uri="{FF2B5EF4-FFF2-40B4-BE49-F238E27FC236}">
                <a16:creationId xmlns:a16="http://schemas.microsoft.com/office/drawing/2014/main" id="{5978452C-3670-42F5-A572-D8E2B3FA95D5}"/>
              </a:ext>
            </a:extLst>
          </p:cNvPr>
          <p:cNvSpPr>
            <a:spLocks/>
          </p:cNvSpPr>
          <p:nvPr/>
        </p:nvSpPr>
        <p:spPr>
          <a:xfrm>
            <a:off x="7848475" y="34308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7" name="Rounded Rectangle 7">
            <a:extLst>
              <a:ext uri="{FF2B5EF4-FFF2-40B4-BE49-F238E27FC236}">
                <a16:creationId xmlns:a16="http://schemas.microsoft.com/office/drawing/2014/main" id="{423D73B9-5C11-4264-8CDF-9E1388A0D840}"/>
              </a:ext>
            </a:extLst>
          </p:cNvPr>
          <p:cNvSpPr>
            <a:spLocks noChangeAspect="1"/>
          </p:cNvSpPr>
          <p:nvPr/>
        </p:nvSpPr>
        <p:spPr>
          <a:xfrm>
            <a:off x="9824351" y="34315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8" name="Rounded Rectangle 1">
            <a:extLst>
              <a:ext uri="{FF2B5EF4-FFF2-40B4-BE49-F238E27FC236}">
                <a16:creationId xmlns:a16="http://schemas.microsoft.com/office/drawing/2014/main" id="{A967ED42-666B-4A8F-874C-696A3453AE78}"/>
              </a:ext>
            </a:extLst>
          </p:cNvPr>
          <p:cNvSpPr/>
          <p:nvPr/>
        </p:nvSpPr>
        <p:spPr>
          <a:xfrm rot="2648398">
            <a:off x="8418853" y="37360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99" name="Freeform 20">
            <a:extLst>
              <a:ext uri="{FF2B5EF4-FFF2-40B4-BE49-F238E27FC236}">
                <a16:creationId xmlns:a16="http://schemas.microsoft.com/office/drawing/2014/main" id="{E7EA4D8C-1255-4667-8798-A68E8BC1DADC}"/>
              </a:ext>
            </a:extLst>
          </p:cNvPr>
          <p:cNvSpPr/>
          <p:nvPr/>
        </p:nvSpPr>
        <p:spPr>
          <a:xfrm flipH="1">
            <a:off x="10895166" y="41404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0" name="Donut 6">
            <a:extLst>
              <a:ext uri="{FF2B5EF4-FFF2-40B4-BE49-F238E27FC236}">
                <a16:creationId xmlns:a16="http://schemas.microsoft.com/office/drawing/2014/main" id="{A295AF4B-FA2A-49D0-AF11-7B95EE29E5B4}"/>
              </a:ext>
            </a:extLst>
          </p:cNvPr>
          <p:cNvSpPr>
            <a:spLocks noChangeAspect="1"/>
          </p:cNvSpPr>
          <p:nvPr/>
        </p:nvSpPr>
        <p:spPr>
          <a:xfrm>
            <a:off x="9915340" y="42126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1" name="Freeform 22">
            <a:extLst>
              <a:ext uri="{FF2B5EF4-FFF2-40B4-BE49-F238E27FC236}">
                <a16:creationId xmlns:a16="http://schemas.microsoft.com/office/drawing/2014/main" id="{0FD9888F-E0BC-48D7-B9FC-9C2C8B324453}"/>
              </a:ext>
            </a:extLst>
          </p:cNvPr>
          <p:cNvSpPr>
            <a:spLocks noChangeAspect="1"/>
          </p:cNvSpPr>
          <p:nvPr/>
        </p:nvSpPr>
        <p:spPr>
          <a:xfrm rot="8580000">
            <a:off x="8854245" y="41886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2" name="Oval 10">
            <a:extLst>
              <a:ext uri="{FF2B5EF4-FFF2-40B4-BE49-F238E27FC236}">
                <a16:creationId xmlns:a16="http://schemas.microsoft.com/office/drawing/2014/main" id="{BFBFCD1D-38FD-4367-BAAA-40A383CCE5F9}"/>
              </a:ext>
            </a:extLst>
          </p:cNvPr>
          <p:cNvSpPr/>
          <p:nvPr/>
        </p:nvSpPr>
        <p:spPr>
          <a:xfrm>
            <a:off x="10946267" y="28178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3" name="Freeform 23">
            <a:extLst>
              <a:ext uri="{FF2B5EF4-FFF2-40B4-BE49-F238E27FC236}">
                <a16:creationId xmlns:a16="http://schemas.microsoft.com/office/drawing/2014/main" id="{E7E99D0B-A512-43C2-8221-4F1790EA912A}"/>
              </a:ext>
            </a:extLst>
          </p:cNvPr>
          <p:cNvSpPr>
            <a:spLocks noChangeAspect="1"/>
          </p:cNvSpPr>
          <p:nvPr/>
        </p:nvSpPr>
        <p:spPr>
          <a:xfrm flipH="1">
            <a:off x="10744307" y="35342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4" name="Freeform 24">
            <a:extLst>
              <a:ext uri="{FF2B5EF4-FFF2-40B4-BE49-F238E27FC236}">
                <a16:creationId xmlns:a16="http://schemas.microsoft.com/office/drawing/2014/main" id="{75E859E9-0727-4A81-AB8F-453333C0490D}"/>
              </a:ext>
            </a:extLst>
          </p:cNvPr>
          <p:cNvSpPr/>
          <p:nvPr/>
        </p:nvSpPr>
        <p:spPr>
          <a:xfrm flipH="1">
            <a:off x="9798036" y="24513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5" name="Rectangle 6">
            <a:extLst>
              <a:ext uri="{FF2B5EF4-FFF2-40B4-BE49-F238E27FC236}">
                <a16:creationId xmlns:a16="http://schemas.microsoft.com/office/drawing/2014/main" id="{FC49CAAF-798A-4CB4-B855-30560221045D}"/>
              </a:ext>
            </a:extLst>
          </p:cNvPr>
          <p:cNvSpPr>
            <a:spLocks noChangeAspect="1"/>
          </p:cNvSpPr>
          <p:nvPr/>
        </p:nvSpPr>
        <p:spPr>
          <a:xfrm>
            <a:off x="10404476" y="30904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6" name="Down Arrow 1">
            <a:extLst>
              <a:ext uri="{FF2B5EF4-FFF2-40B4-BE49-F238E27FC236}">
                <a16:creationId xmlns:a16="http://schemas.microsoft.com/office/drawing/2014/main" id="{2BFFB998-92F5-43BC-80EE-7AAF6B375559}"/>
              </a:ext>
            </a:extLst>
          </p:cNvPr>
          <p:cNvSpPr>
            <a:spLocks noChangeAspect="1"/>
          </p:cNvSpPr>
          <p:nvPr/>
        </p:nvSpPr>
        <p:spPr>
          <a:xfrm>
            <a:off x="9685369" y="42292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7" name="Rounded Rectangle 1">
            <a:extLst>
              <a:ext uri="{FF2B5EF4-FFF2-40B4-BE49-F238E27FC236}">
                <a16:creationId xmlns:a16="http://schemas.microsoft.com/office/drawing/2014/main" id="{3B61D4F9-7EB1-42EE-A4C5-445592C5791F}"/>
              </a:ext>
            </a:extLst>
          </p:cNvPr>
          <p:cNvSpPr>
            <a:spLocks noChangeAspect="1"/>
          </p:cNvSpPr>
          <p:nvPr/>
        </p:nvSpPr>
        <p:spPr>
          <a:xfrm>
            <a:off x="9530953" y="28829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8" name="Down Arrow 1">
            <a:extLst>
              <a:ext uri="{FF2B5EF4-FFF2-40B4-BE49-F238E27FC236}">
                <a16:creationId xmlns:a16="http://schemas.microsoft.com/office/drawing/2014/main" id="{93BB6220-49DD-4D1F-ABCF-B14DAA73D99E}"/>
              </a:ext>
            </a:extLst>
          </p:cNvPr>
          <p:cNvSpPr>
            <a:spLocks noChangeAspect="1"/>
          </p:cNvSpPr>
          <p:nvPr/>
        </p:nvSpPr>
        <p:spPr>
          <a:xfrm rot="10800000" flipH="1">
            <a:off x="10475522" y="20032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09" name="Trapezoid 1">
            <a:extLst>
              <a:ext uri="{FF2B5EF4-FFF2-40B4-BE49-F238E27FC236}">
                <a16:creationId xmlns:a16="http://schemas.microsoft.com/office/drawing/2014/main" id="{A43F9F4F-AA93-4A88-8CB4-4809E00A3CA6}"/>
              </a:ext>
            </a:extLst>
          </p:cNvPr>
          <p:cNvSpPr>
            <a:spLocks noChangeAspect="1"/>
          </p:cNvSpPr>
          <p:nvPr/>
        </p:nvSpPr>
        <p:spPr>
          <a:xfrm rot="10800000">
            <a:off x="8792422" y="29421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0" name="Donut 3">
            <a:extLst>
              <a:ext uri="{FF2B5EF4-FFF2-40B4-BE49-F238E27FC236}">
                <a16:creationId xmlns:a16="http://schemas.microsoft.com/office/drawing/2014/main" id="{B88879DF-7421-4C31-857D-A69B5F3D36A1}"/>
              </a:ext>
            </a:extLst>
          </p:cNvPr>
          <p:cNvSpPr>
            <a:spLocks noChangeAspect="1"/>
          </p:cNvSpPr>
          <p:nvPr/>
        </p:nvSpPr>
        <p:spPr>
          <a:xfrm>
            <a:off x="8038932" y="23803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113" name="TextBox 112">
            <a:extLst>
              <a:ext uri="{FF2B5EF4-FFF2-40B4-BE49-F238E27FC236}">
                <a16:creationId xmlns:a16="http://schemas.microsoft.com/office/drawing/2014/main" id="{FDF9AF75-7154-4843-91D4-00A95463BF98}"/>
              </a:ext>
            </a:extLst>
          </p:cNvPr>
          <p:cNvSpPr txBox="1"/>
          <p:nvPr/>
        </p:nvSpPr>
        <p:spPr>
          <a:xfrm>
            <a:off x="1837133" y="3583449"/>
            <a:ext cx="7576079" cy="1815882"/>
          </a:xfrm>
          <a:prstGeom prst="rect">
            <a:avLst/>
          </a:prstGeom>
          <a:noFill/>
        </p:spPr>
        <p:txBody>
          <a:bodyPr wrap="square" rtlCol="0">
            <a:spAutoFit/>
          </a:bodyPr>
          <a:lstStyle/>
          <a:p>
            <a:pPr marL="457200" indent="-457200">
              <a:buFont typeface="Wingdings" pitchFamily="2" charset="2"/>
              <a:buChar char="ü"/>
            </a:pPr>
            <a:r>
              <a:rPr lang="en-US" altLang="zh-TW" sz="2800" dirty="0">
                <a:solidFill>
                  <a:srgbClr val="476ADE"/>
                </a:solidFill>
              </a:rPr>
              <a:t>Prevent</a:t>
            </a:r>
            <a:r>
              <a:rPr lang="zh-TW" altLang="en-US" sz="2800" dirty="0">
                <a:solidFill>
                  <a:srgbClr val="476ADE"/>
                </a:solidFill>
              </a:rPr>
              <a:t> </a:t>
            </a:r>
            <a:r>
              <a:rPr lang="en-US" altLang="zh-TW" sz="2800" dirty="0">
                <a:solidFill>
                  <a:srgbClr val="476ADE"/>
                </a:solidFill>
              </a:rPr>
              <a:t>collision</a:t>
            </a:r>
          </a:p>
          <a:p>
            <a:pPr marL="457200" indent="-457200">
              <a:buFont typeface="Wingdings" pitchFamily="2" charset="2"/>
              <a:buChar char="ü"/>
            </a:pPr>
            <a:r>
              <a:rPr lang="en-US" altLang="zh-TW" sz="2800" dirty="0">
                <a:solidFill>
                  <a:srgbClr val="476ADE"/>
                </a:solidFill>
              </a:rPr>
              <a:t>Locate</a:t>
            </a:r>
            <a:r>
              <a:rPr lang="zh-TW" altLang="en-US" sz="2800" dirty="0">
                <a:solidFill>
                  <a:srgbClr val="476ADE"/>
                </a:solidFill>
              </a:rPr>
              <a:t> </a:t>
            </a:r>
            <a:r>
              <a:rPr lang="en-US" sz="2800" dirty="0">
                <a:solidFill>
                  <a:srgbClr val="476ADE"/>
                </a:solidFill>
              </a:rPr>
              <a:t>pedestrian</a:t>
            </a:r>
          </a:p>
          <a:p>
            <a:pPr marL="457200" indent="-457200">
              <a:buFont typeface="Wingdings" pitchFamily="2" charset="2"/>
              <a:buChar char="ü"/>
            </a:pPr>
            <a:r>
              <a:rPr lang="en-US" altLang="zh-TW" sz="2800" dirty="0">
                <a:solidFill>
                  <a:srgbClr val="476ADE"/>
                </a:solidFill>
              </a:rPr>
              <a:t>Speed</a:t>
            </a:r>
            <a:r>
              <a:rPr lang="zh-TW" altLang="en-US" sz="2800" dirty="0">
                <a:solidFill>
                  <a:srgbClr val="476ADE"/>
                </a:solidFill>
              </a:rPr>
              <a:t> </a:t>
            </a:r>
            <a:r>
              <a:rPr lang="en-US" altLang="zh-TW" sz="2800" dirty="0">
                <a:solidFill>
                  <a:srgbClr val="476ADE"/>
                </a:solidFill>
              </a:rPr>
              <a:t>up</a:t>
            </a:r>
            <a:r>
              <a:rPr lang="zh-TW" altLang="en-US" sz="2800" dirty="0">
                <a:solidFill>
                  <a:srgbClr val="476ADE"/>
                </a:solidFill>
              </a:rPr>
              <a:t> </a:t>
            </a:r>
            <a:r>
              <a:rPr lang="en-US" altLang="zh-TW" sz="2800" dirty="0">
                <a:solidFill>
                  <a:srgbClr val="476ADE"/>
                </a:solidFill>
              </a:rPr>
              <a:t>the</a:t>
            </a:r>
            <a:r>
              <a:rPr lang="zh-TW" altLang="en-US" sz="2800" dirty="0">
                <a:solidFill>
                  <a:srgbClr val="476ADE"/>
                </a:solidFill>
              </a:rPr>
              <a:t> </a:t>
            </a:r>
            <a:r>
              <a:rPr lang="en-US" altLang="zh-TW" sz="2800" dirty="0">
                <a:solidFill>
                  <a:srgbClr val="476ADE"/>
                </a:solidFill>
              </a:rPr>
              <a:t>localization</a:t>
            </a:r>
          </a:p>
          <a:p>
            <a:pPr marL="457200" indent="-457200">
              <a:buFont typeface="Wingdings" pitchFamily="2" charset="2"/>
              <a:buChar char="ü"/>
            </a:pPr>
            <a:r>
              <a:rPr lang="en-US" altLang="zh-TW" sz="2800" dirty="0">
                <a:solidFill>
                  <a:srgbClr val="476ADE"/>
                </a:solidFill>
              </a:rPr>
              <a:t>Improve</a:t>
            </a:r>
            <a:r>
              <a:rPr lang="zh-TW" altLang="en-US" sz="2800" dirty="0">
                <a:solidFill>
                  <a:srgbClr val="476ADE"/>
                </a:solidFill>
              </a:rPr>
              <a:t> </a:t>
            </a:r>
            <a:r>
              <a:rPr lang="en-US" altLang="zh-TW" sz="2800" dirty="0">
                <a:solidFill>
                  <a:srgbClr val="476ADE"/>
                </a:solidFill>
              </a:rPr>
              <a:t>efficiency</a:t>
            </a:r>
            <a:r>
              <a:rPr lang="zh-TW" altLang="en-US" sz="2800" dirty="0">
                <a:solidFill>
                  <a:srgbClr val="476ADE"/>
                </a:solidFill>
              </a:rPr>
              <a:t> </a:t>
            </a:r>
            <a:r>
              <a:rPr lang="en-US" altLang="zh-TW" sz="2800" dirty="0">
                <a:solidFill>
                  <a:srgbClr val="476ADE"/>
                </a:solidFill>
              </a:rPr>
              <a:t>of</a:t>
            </a:r>
            <a:r>
              <a:rPr lang="zh-TW" altLang="en-US" sz="2800" dirty="0">
                <a:solidFill>
                  <a:srgbClr val="476ADE"/>
                </a:solidFill>
              </a:rPr>
              <a:t> </a:t>
            </a:r>
            <a:r>
              <a:rPr lang="en-US" altLang="zh-TW" sz="2800" dirty="0">
                <a:solidFill>
                  <a:srgbClr val="476ADE"/>
                </a:solidFill>
              </a:rPr>
              <a:t>the</a:t>
            </a:r>
            <a:r>
              <a:rPr lang="zh-TW" altLang="en-US" sz="2800" dirty="0">
                <a:solidFill>
                  <a:srgbClr val="476ADE"/>
                </a:solidFill>
              </a:rPr>
              <a:t> </a:t>
            </a:r>
            <a:r>
              <a:rPr lang="en-US" altLang="zh-TW" sz="2800" dirty="0">
                <a:solidFill>
                  <a:srgbClr val="476ADE"/>
                </a:solidFill>
              </a:rPr>
              <a:t>facility</a:t>
            </a:r>
          </a:p>
        </p:txBody>
      </p:sp>
      <p:sp>
        <p:nvSpPr>
          <p:cNvPr id="125" name="TextBox 124">
            <a:extLst>
              <a:ext uri="{FF2B5EF4-FFF2-40B4-BE49-F238E27FC236}">
                <a16:creationId xmlns:a16="http://schemas.microsoft.com/office/drawing/2014/main" id="{DFA5EA24-A2BC-4E31-82F8-FD7E25443D0B}"/>
              </a:ext>
            </a:extLst>
          </p:cNvPr>
          <p:cNvSpPr txBox="1"/>
          <p:nvPr/>
        </p:nvSpPr>
        <p:spPr>
          <a:xfrm>
            <a:off x="1164294" y="1279889"/>
            <a:ext cx="4431984" cy="729436"/>
          </a:xfrm>
          <a:custGeom>
            <a:avLst/>
            <a:gdLst/>
            <a:ahLst/>
            <a:cxnLst/>
            <a:rect l="l" t="t" r="r" b="b"/>
            <a:pathLst>
              <a:path w="6045920" h="995065">
                <a:moveTo>
                  <a:pt x="3544417" y="406747"/>
                </a:moveTo>
                <a:cubicBezTo>
                  <a:pt x="3529782" y="406747"/>
                  <a:pt x="3519141" y="410071"/>
                  <a:pt x="3512493" y="416719"/>
                </a:cubicBezTo>
                <a:cubicBezTo>
                  <a:pt x="3502869" y="426343"/>
                  <a:pt x="3498057" y="436935"/>
                  <a:pt x="3498057" y="448493"/>
                </a:cubicBezTo>
                <a:lnTo>
                  <a:pt x="3498057" y="527670"/>
                </a:lnTo>
                <a:lnTo>
                  <a:pt x="3588321" y="527670"/>
                </a:lnTo>
                <a:lnTo>
                  <a:pt x="3588321" y="453181"/>
                </a:lnTo>
                <a:cubicBezTo>
                  <a:pt x="3588321" y="438150"/>
                  <a:pt x="3584476" y="426194"/>
                  <a:pt x="3576787" y="417314"/>
                </a:cubicBezTo>
                <a:cubicBezTo>
                  <a:pt x="3569742" y="410269"/>
                  <a:pt x="3558952" y="406747"/>
                  <a:pt x="3544417" y="406747"/>
                </a:cubicBezTo>
                <a:close/>
                <a:moveTo>
                  <a:pt x="1820392" y="406747"/>
                </a:moveTo>
                <a:cubicBezTo>
                  <a:pt x="1805757" y="406747"/>
                  <a:pt x="1795116" y="410071"/>
                  <a:pt x="1788468" y="416719"/>
                </a:cubicBezTo>
                <a:cubicBezTo>
                  <a:pt x="1778844" y="426343"/>
                  <a:pt x="1774032" y="436935"/>
                  <a:pt x="1774032" y="448493"/>
                </a:cubicBezTo>
                <a:lnTo>
                  <a:pt x="1774032" y="527670"/>
                </a:lnTo>
                <a:lnTo>
                  <a:pt x="1864296" y="527670"/>
                </a:lnTo>
                <a:lnTo>
                  <a:pt x="1864296" y="453181"/>
                </a:lnTo>
                <a:cubicBezTo>
                  <a:pt x="1864296" y="438150"/>
                  <a:pt x="1860452" y="426194"/>
                  <a:pt x="1852762" y="417314"/>
                </a:cubicBezTo>
                <a:cubicBezTo>
                  <a:pt x="1845717" y="410269"/>
                  <a:pt x="1834927" y="406747"/>
                  <a:pt x="1820392" y="406747"/>
                </a:cubicBezTo>
                <a:close/>
                <a:moveTo>
                  <a:pt x="3544417" y="266179"/>
                </a:moveTo>
                <a:cubicBezTo>
                  <a:pt x="3605288" y="266179"/>
                  <a:pt x="3653781" y="284237"/>
                  <a:pt x="3689896" y="320352"/>
                </a:cubicBezTo>
                <a:cubicBezTo>
                  <a:pt x="3730080" y="360536"/>
                  <a:pt x="3750172" y="409476"/>
                  <a:pt x="3750172" y="467171"/>
                </a:cubicBezTo>
                <a:lnTo>
                  <a:pt x="3750172" y="663550"/>
                </a:lnTo>
                <a:lnTo>
                  <a:pt x="3498057" y="663550"/>
                </a:lnTo>
                <a:lnTo>
                  <a:pt x="3498057" y="803374"/>
                </a:lnTo>
                <a:cubicBezTo>
                  <a:pt x="3498057" y="820390"/>
                  <a:pt x="3502869" y="833710"/>
                  <a:pt x="3512493" y="843334"/>
                </a:cubicBezTo>
                <a:cubicBezTo>
                  <a:pt x="3519935" y="850825"/>
                  <a:pt x="3530576" y="854571"/>
                  <a:pt x="3544417" y="854571"/>
                </a:cubicBezTo>
                <a:cubicBezTo>
                  <a:pt x="3558159" y="854571"/>
                  <a:pt x="3568353" y="851222"/>
                  <a:pt x="3575001" y="844525"/>
                </a:cubicBezTo>
                <a:cubicBezTo>
                  <a:pt x="3583881" y="834256"/>
                  <a:pt x="3588321" y="820539"/>
                  <a:pt x="3588321" y="803374"/>
                </a:cubicBezTo>
                <a:lnTo>
                  <a:pt x="3588321" y="719137"/>
                </a:lnTo>
                <a:lnTo>
                  <a:pt x="3750172" y="719137"/>
                </a:lnTo>
                <a:lnTo>
                  <a:pt x="3750172" y="793998"/>
                </a:lnTo>
                <a:cubicBezTo>
                  <a:pt x="3750172" y="857200"/>
                  <a:pt x="3731122" y="907851"/>
                  <a:pt x="3693022" y="945951"/>
                </a:cubicBezTo>
                <a:cubicBezTo>
                  <a:pt x="3663504" y="978694"/>
                  <a:pt x="3613969" y="995065"/>
                  <a:pt x="3544417" y="995065"/>
                </a:cubicBezTo>
                <a:cubicBezTo>
                  <a:pt x="3477990" y="995065"/>
                  <a:pt x="3427959" y="978247"/>
                  <a:pt x="3394323" y="944612"/>
                </a:cubicBezTo>
                <a:cubicBezTo>
                  <a:pt x="3355579" y="907703"/>
                  <a:pt x="3336206" y="857498"/>
                  <a:pt x="3336206" y="793998"/>
                </a:cubicBezTo>
                <a:lnTo>
                  <a:pt x="3336206" y="467171"/>
                </a:lnTo>
                <a:cubicBezTo>
                  <a:pt x="3336206" y="409277"/>
                  <a:pt x="3356496" y="360908"/>
                  <a:pt x="3397077" y="322064"/>
                </a:cubicBezTo>
                <a:cubicBezTo>
                  <a:pt x="3434334" y="284807"/>
                  <a:pt x="3483447" y="266179"/>
                  <a:pt x="3544417" y="266179"/>
                </a:cubicBezTo>
                <a:close/>
                <a:moveTo>
                  <a:pt x="1820392" y="266179"/>
                </a:moveTo>
                <a:cubicBezTo>
                  <a:pt x="1881262" y="266179"/>
                  <a:pt x="1929755" y="284237"/>
                  <a:pt x="1965871" y="320352"/>
                </a:cubicBezTo>
                <a:cubicBezTo>
                  <a:pt x="2006055" y="360536"/>
                  <a:pt x="2026146" y="409476"/>
                  <a:pt x="2026146" y="467171"/>
                </a:cubicBezTo>
                <a:lnTo>
                  <a:pt x="2026146" y="663550"/>
                </a:lnTo>
                <a:lnTo>
                  <a:pt x="1774032" y="663550"/>
                </a:lnTo>
                <a:lnTo>
                  <a:pt x="1774032" y="803374"/>
                </a:lnTo>
                <a:cubicBezTo>
                  <a:pt x="1774032" y="820390"/>
                  <a:pt x="1778844" y="833710"/>
                  <a:pt x="1788468" y="843334"/>
                </a:cubicBezTo>
                <a:cubicBezTo>
                  <a:pt x="1795910" y="850825"/>
                  <a:pt x="1806551" y="854571"/>
                  <a:pt x="1820392" y="854571"/>
                </a:cubicBezTo>
                <a:cubicBezTo>
                  <a:pt x="1834133" y="854571"/>
                  <a:pt x="1844328" y="851222"/>
                  <a:pt x="1850976" y="844525"/>
                </a:cubicBezTo>
                <a:cubicBezTo>
                  <a:pt x="1859856" y="834256"/>
                  <a:pt x="1864296" y="820539"/>
                  <a:pt x="1864296" y="803374"/>
                </a:cubicBezTo>
                <a:lnTo>
                  <a:pt x="1864296" y="719137"/>
                </a:lnTo>
                <a:lnTo>
                  <a:pt x="2026146" y="719137"/>
                </a:lnTo>
                <a:lnTo>
                  <a:pt x="2026146" y="793998"/>
                </a:lnTo>
                <a:cubicBezTo>
                  <a:pt x="2026146" y="857200"/>
                  <a:pt x="2007096" y="907851"/>
                  <a:pt x="1968996" y="945951"/>
                </a:cubicBezTo>
                <a:cubicBezTo>
                  <a:pt x="1939479" y="978694"/>
                  <a:pt x="1889944" y="995065"/>
                  <a:pt x="1820392" y="995065"/>
                </a:cubicBezTo>
                <a:cubicBezTo>
                  <a:pt x="1753965" y="995065"/>
                  <a:pt x="1703934" y="978247"/>
                  <a:pt x="1670299" y="944612"/>
                </a:cubicBezTo>
                <a:cubicBezTo>
                  <a:pt x="1631554" y="907703"/>
                  <a:pt x="1612181" y="857498"/>
                  <a:pt x="1612181" y="793998"/>
                </a:cubicBezTo>
                <a:lnTo>
                  <a:pt x="1612181" y="467171"/>
                </a:lnTo>
                <a:cubicBezTo>
                  <a:pt x="1612181" y="409277"/>
                  <a:pt x="1632472" y="360908"/>
                  <a:pt x="1673052" y="322064"/>
                </a:cubicBezTo>
                <a:cubicBezTo>
                  <a:pt x="1710309" y="284807"/>
                  <a:pt x="1759422" y="266179"/>
                  <a:pt x="1820392" y="266179"/>
                </a:cubicBezTo>
                <a:close/>
                <a:moveTo>
                  <a:pt x="3033639" y="261491"/>
                </a:moveTo>
                <a:cubicBezTo>
                  <a:pt x="3078932" y="261491"/>
                  <a:pt x="3113410" y="273347"/>
                  <a:pt x="3137074" y="297061"/>
                </a:cubicBezTo>
                <a:cubicBezTo>
                  <a:pt x="3167931" y="327868"/>
                  <a:pt x="3183360" y="367457"/>
                  <a:pt x="3183360" y="415826"/>
                </a:cubicBezTo>
                <a:lnTo>
                  <a:pt x="3183360" y="985763"/>
                </a:lnTo>
                <a:lnTo>
                  <a:pt x="3021509" y="985763"/>
                </a:lnTo>
                <a:lnTo>
                  <a:pt x="3021509" y="420439"/>
                </a:lnTo>
                <a:cubicBezTo>
                  <a:pt x="3021509" y="408136"/>
                  <a:pt x="3020566" y="400670"/>
                  <a:pt x="3018681" y="398041"/>
                </a:cubicBezTo>
                <a:cubicBezTo>
                  <a:pt x="3012034" y="391393"/>
                  <a:pt x="3003005" y="388069"/>
                  <a:pt x="2991594" y="388069"/>
                </a:cubicBezTo>
                <a:cubicBezTo>
                  <a:pt x="2967633" y="388069"/>
                  <a:pt x="2944391" y="399331"/>
                  <a:pt x="2921869" y="421853"/>
                </a:cubicBezTo>
                <a:lnTo>
                  <a:pt x="2921869" y="985763"/>
                </a:lnTo>
                <a:lnTo>
                  <a:pt x="2760018" y="985763"/>
                </a:lnTo>
                <a:lnTo>
                  <a:pt x="2760018" y="270867"/>
                </a:lnTo>
                <a:lnTo>
                  <a:pt x="2921869" y="270867"/>
                </a:lnTo>
                <a:lnTo>
                  <a:pt x="2921869" y="298772"/>
                </a:lnTo>
                <a:cubicBezTo>
                  <a:pt x="2952379" y="273918"/>
                  <a:pt x="2989635" y="261491"/>
                  <a:pt x="3033639" y="261491"/>
                </a:cubicBezTo>
                <a:close/>
                <a:moveTo>
                  <a:pt x="2578969" y="261491"/>
                </a:moveTo>
                <a:lnTo>
                  <a:pt x="2578969" y="411435"/>
                </a:lnTo>
                <a:cubicBezTo>
                  <a:pt x="2495774" y="411435"/>
                  <a:pt x="2427288" y="441151"/>
                  <a:pt x="2373512" y="500583"/>
                </a:cubicBezTo>
                <a:lnTo>
                  <a:pt x="2373512" y="985763"/>
                </a:lnTo>
                <a:lnTo>
                  <a:pt x="2211661" y="985763"/>
                </a:lnTo>
                <a:lnTo>
                  <a:pt x="2211661" y="270867"/>
                </a:lnTo>
                <a:lnTo>
                  <a:pt x="2373512" y="270867"/>
                </a:lnTo>
                <a:lnTo>
                  <a:pt x="2373512" y="350118"/>
                </a:lnTo>
                <a:cubicBezTo>
                  <a:pt x="2414886" y="291033"/>
                  <a:pt x="2483371" y="261491"/>
                  <a:pt x="2578969" y="261491"/>
                </a:cubicBezTo>
                <a:close/>
                <a:moveTo>
                  <a:pt x="728589" y="261491"/>
                </a:moveTo>
                <a:cubicBezTo>
                  <a:pt x="773882" y="261491"/>
                  <a:pt x="808360" y="273347"/>
                  <a:pt x="832024" y="297061"/>
                </a:cubicBezTo>
                <a:cubicBezTo>
                  <a:pt x="862881" y="327868"/>
                  <a:pt x="878310" y="367457"/>
                  <a:pt x="878310" y="415826"/>
                </a:cubicBezTo>
                <a:lnTo>
                  <a:pt x="878310" y="985763"/>
                </a:lnTo>
                <a:lnTo>
                  <a:pt x="716459" y="985763"/>
                </a:lnTo>
                <a:lnTo>
                  <a:pt x="716459" y="420439"/>
                </a:lnTo>
                <a:cubicBezTo>
                  <a:pt x="716459" y="408136"/>
                  <a:pt x="715517" y="400670"/>
                  <a:pt x="713631" y="398041"/>
                </a:cubicBezTo>
                <a:cubicBezTo>
                  <a:pt x="706984" y="391393"/>
                  <a:pt x="697955" y="388069"/>
                  <a:pt x="686545" y="388069"/>
                </a:cubicBezTo>
                <a:cubicBezTo>
                  <a:pt x="662583" y="388069"/>
                  <a:pt x="639341" y="399331"/>
                  <a:pt x="616819" y="421853"/>
                </a:cubicBezTo>
                <a:lnTo>
                  <a:pt x="616819" y="985763"/>
                </a:lnTo>
                <a:lnTo>
                  <a:pt x="454968" y="985763"/>
                </a:lnTo>
                <a:lnTo>
                  <a:pt x="454968" y="270867"/>
                </a:lnTo>
                <a:lnTo>
                  <a:pt x="616819" y="270867"/>
                </a:lnTo>
                <a:lnTo>
                  <a:pt x="616819" y="298772"/>
                </a:lnTo>
                <a:cubicBezTo>
                  <a:pt x="647328" y="273918"/>
                  <a:pt x="684585" y="261491"/>
                  <a:pt x="728589" y="261491"/>
                </a:cubicBezTo>
                <a:close/>
                <a:moveTo>
                  <a:pt x="5276702" y="145256"/>
                </a:moveTo>
                <a:cubicBezTo>
                  <a:pt x="5243364" y="145256"/>
                  <a:pt x="5217145" y="154806"/>
                  <a:pt x="5198046" y="173906"/>
                </a:cubicBezTo>
                <a:cubicBezTo>
                  <a:pt x="5179095" y="192856"/>
                  <a:pt x="5169620" y="219001"/>
                  <a:pt x="5169620" y="252338"/>
                </a:cubicBezTo>
                <a:lnTo>
                  <a:pt x="5169620" y="737964"/>
                </a:lnTo>
                <a:cubicBezTo>
                  <a:pt x="5169620" y="776808"/>
                  <a:pt x="5177533" y="804168"/>
                  <a:pt x="5193358" y="820043"/>
                </a:cubicBezTo>
                <a:cubicBezTo>
                  <a:pt x="5213301" y="839936"/>
                  <a:pt x="5241082" y="849883"/>
                  <a:pt x="5276702" y="849883"/>
                </a:cubicBezTo>
                <a:cubicBezTo>
                  <a:pt x="5312222" y="849883"/>
                  <a:pt x="5339284" y="840581"/>
                  <a:pt x="5357887" y="821978"/>
                </a:cubicBezTo>
                <a:cubicBezTo>
                  <a:pt x="5373514" y="804813"/>
                  <a:pt x="5381328" y="776808"/>
                  <a:pt x="5381328" y="737964"/>
                </a:cubicBezTo>
                <a:lnTo>
                  <a:pt x="5381328" y="252338"/>
                </a:lnTo>
                <a:cubicBezTo>
                  <a:pt x="5381328" y="215825"/>
                  <a:pt x="5373886" y="189408"/>
                  <a:pt x="5359004" y="173087"/>
                </a:cubicBezTo>
                <a:cubicBezTo>
                  <a:pt x="5340449" y="154533"/>
                  <a:pt x="5313016" y="145256"/>
                  <a:pt x="5276702" y="145256"/>
                </a:cubicBezTo>
                <a:close/>
                <a:moveTo>
                  <a:pt x="5900887" y="9376"/>
                </a:moveTo>
                <a:lnTo>
                  <a:pt x="6017866" y="9376"/>
                </a:lnTo>
                <a:lnTo>
                  <a:pt x="6017866" y="156939"/>
                </a:lnTo>
                <a:lnTo>
                  <a:pt x="5952232" y="156939"/>
                </a:lnTo>
                <a:cubicBezTo>
                  <a:pt x="5930603" y="156939"/>
                  <a:pt x="5919788" y="166960"/>
                  <a:pt x="5919788" y="187002"/>
                </a:cubicBezTo>
                <a:lnTo>
                  <a:pt x="5919788" y="270867"/>
                </a:lnTo>
                <a:lnTo>
                  <a:pt x="6045920" y="270867"/>
                </a:lnTo>
                <a:lnTo>
                  <a:pt x="6045920" y="418430"/>
                </a:lnTo>
                <a:lnTo>
                  <a:pt x="5919788" y="418430"/>
                </a:lnTo>
                <a:lnTo>
                  <a:pt x="5919788" y="985763"/>
                </a:lnTo>
                <a:lnTo>
                  <a:pt x="5757937" y="985763"/>
                </a:lnTo>
                <a:lnTo>
                  <a:pt x="5757937" y="418430"/>
                </a:lnTo>
                <a:lnTo>
                  <a:pt x="5662464" y="418430"/>
                </a:lnTo>
                <a:lnTo>
                  <a:pt x="5662464" y="270867"/>
                </a:lnTo>
                <a:lnTo>
                  <a:pt x="5757937" y="270867"/>
                </a:lnTo>
                <a:lnTo>
                  <a:pt x="5757937" y="144959"/>
                </a:lnTo>
                <a:cubicBezTo>
                  <a:pt x="5757937" y="54570"/>
                  <a:pt x="5805587" y="9376"/>
                  <a:pt x="5900887" y="9376"/>
                </a:cubicBezTo>
                <a:close/>
                <a:moveTo>
                  <a:pt x="4033912" y="9376"/>
                </a:moveTo>
                <a:lnTo>
                  <a:pt x="4195763" y="9376"/>
                </a:lnTo>
                <a:lnTo>
                  <a:pt x="4195763" y="270867"/>
                </a:lnTo>
                <a:lnTo>
                  <a:pt x="4303217" y="270867"/>
                </a:lnTo>
                <a:lnTo>
                  <a:pt x="4303217" y="418430"/>
                </a:lnTo>
                <a:lnTo>
                  <a:pt x="4195763" y="418430"/>
                </a:lnTo>
                <a:lnTo>
                  <a:pt x="4195763" y="826740"/>
                </a:lnTo>
                <a:cubicBezTo>
                  <a:pt x="4195763" y="842169"/>
                  <a:pt x="4200352" y="849883"/>
                  <a:pt x="4209530" y="849883"/>
                </a:cubicBezTo>
                <a:lnTo>
                  <a:pt x="4293841" y="849883"/>
                </a:lnTo>
                <a:lnTo>
                  <a:pt x="4293841" y="985763"/>
                </a:lnTo>
                <a:lnTo>
                  <a:pt x="4144120" y="985763"/>
                </a:lnTo>
                <a:cubicBezTo>
                  <a:pt x="4070648" y="985763"/>
                  <a:pt x="4033912" y="948308"/>
                  <a:pt x="4033912" y="873398"/>
                </a:cubicBezTo>
                <a:lnTo>
                  <a:pt x="4033912" y="418430"/>
                </a:lnTo>
                <a:lnTo>
                  <a:pt x="3933751" y="418430"/>
                </a:lnTo>
                <a:lnTo>
                  <a:pt x="3933751" y="270867"/>
                </a:lnTo>
                <a:lnTo>
                  <a:pt x="4033912" y="270867"/>
                </a:lnTo>
                <a:close/>
                <a:moveTo>
                  <a:pt x="1147837" y="9376"/>
                </a:moveTo>
                <a:lnTo>
                  <a:pt x="1309688" y="9376"/>
                </a:lnTo>
                <a:lnTo>
                  <a:pt x="1309688" y="270867"/>
                </a:lnTo>
                <a:lnTo>
                  <a:pt x="1417142" y="270867"/>
                </a:lnTo>
                <a:lnTo>
                  <a:pt x="1417142" y="418430"/>
                </a:lnTo>
                <a:lnTo>
                  <a:pt x="1309688" y="418430"/>
                </a:lnTo>
                <a:lnTo>
                  <a:pt x="1309688" y="826740"/>
                </a:lnTo>
                <a:cubicBezTo>
                  <a:pt x="1309688" y="842169"/>
                  <a:pt x="1314277" y="849883"/>
                  <a:pt x="1323455" y="849883"/>
                </a:cubicBezTo>
                <a:lnTo>
                  <a:pt x="1407766" y="849883"/>
                </a:lnTo>
                <a:lnTo>
                  <a:pt x="1407766" y="985763"/>
                </a:lnTo>
                <a:lnTo>
                  <a:pt x="1258044" y="985763"/>
                </a:lnTo>
                <a:cubicBezTo>
                  <a:pt x="1184573" y="985763"/>
                  <a:pt x="1147837" y="948308"/>
                  <a:pt x="1147837" y="873398"/>
                </a:cubicBezTo>
                <a:lnTo>
                  <a:pt x="1147837" y="418430"/>
                </a:lnTo>
                <a:lnTo>
                  <a:pt x="1047676" y="418430"/>
                </a:lnTo>
                <a:lnTo>
                  <a:pt x="1047676" y="270867"/>
                </a:lnTo>
                <a:lnTo>
                  <a:pt x="1147837" y="270867"/>
                </a:lnTo>
                <a:close/>
                <a:moveTo>
                  <a:pt x="0" y="9376"/>
                </a:moveTo>
                <a:lnTo>
                  <a:pt x="161851" y="9376"/>
                </a:lnTo>
                <a:lnTo>
                  <a:pt x="161851" y="985763"/>
                </a:lnTo>
                <a:lnTo>
                  <a:pt x="0" y="985763"/>
                </a:lnTo>
                <a:close/>
                <a:moveTo>
                  <a:pt x="5276702" y="0"/>
                </a:moveTo>
                <a:cubicBezTo>
                  <a:pt x="5356225" y="0"/>
                  <a:pt x="5420296" y="24309"/>
                  <a:pt x="5468913" y="72926"/>
                </a:cubicBezTo>
                <a:cubicBezTo>
                  <a:pt x="5518423" y="122436"/>
                  <a:pt x="5543178" y="185365"/>
                  <a:pt x="5543178" y="261714"/>
                </a:cubicBezTo>
                <a:lnTo>
                  <a:pt x="5543178" y="728662"/>
                </a:lnTo>
                <a:cubicBezTo>
                  <a:pt x="5543178" y="810518"/>
                  <a:pt x="5518423" y="876201"/>
                  <a:pt x="5468913" y="925711"/>
                </a:cubicBezTo>
                <a:cubicBezTo>
                  <a:pt x="5422628" y="971947"/>
                  <a:pt x="5358557" y="995065"/>
                  <a:pt x="5276702" y="995065"/>
                </a:cubicBezTo>
                <a:cubicBezTo>
                  <a:pt x="5194747" y="995065"/>
                  <a:pt x="5130701" y="972021"/>
                  <a:pt x="5084564" y="925934"/>
                </a:cubicBezTo>
                <a:cubicBezTo>
                  <a:pt x="5033368" y="876523"/>
                  <a:pt x="5007769" y="810766"/>
                  <a:pt x="5007769" y="728662"/>
                </a:cubicBezTo>
                <a:lnTo>
                  <a:pt x="5007769" y="261714"/>
                </a:lnTo>
                <a:cubicBezTo>
                  <a:pt x="5007769" y="182041"/>
                  <a:pt x="5032598" y="118244"/>
                  <a:pt x="5082258" y="70321"/>
                </a:cubicBezTo>
                <a:cubicBezTo>
                  <a:pt x="5129138" y="23440"/>
                  <a:pt x="5193953" y="0"/>
                  <a:pt x="5276702"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9600" b="1" spc="-300" dirty="0">
              <a:solidFill>
                <a:schemeClr val="accent1"/>
              </a:solidFill>
              <a:latin typeface="HGGothicE" panose="020B0909000000000000" pitchFamily="49" charset="-128"/>
              <a:cs typeface="Arial" pitchFamily="34" charset="0"/>
            </a:endParaRPr>
          </a:p>
        </p:txBody>
      </p:sp>
      <p:grpSp>
        <p:nvGrpSpPr>
          <p:cNvPr id="127" name="Group 126">
            <a:extLst>
              <a:ext uri="{FF2B5EF4-FFF2-40B4-BE49-F238E27FC236}">
                <a16:creationId xmlns:a16="http://schemas.microsoft.com/office/drawing/2014/main" id="{A081B7FA-9DCC-41A8-BE1D-3237C4B53330}"/>
              </a:ext>
            </a:extLst>
          </p:cNvPr>
          <p:cNvGrpSpPr/>
          <p:nvPr/>
        </p:nvGrpSpPr>
        <p:grpSpPr>
          <a:xfrm>
            <a:off x="9820291" y="722701"/>
            <a:ext cx="1832626" cy="799468"/>
            <a:chOff x="6678061" y="5486733"/>
            <a:chExt cx="2143740" cy="935189"/>
          </a:xfrm>
          <a:solidFill>
            <a:schemeClr val="accent6"/>
          </a:solidFill>
        </p:grpSpPr>
        <p:grpSp>
          <p:nvGrpSpPr>
            <p:cNvPr id="128" name="Group 127">
              <a:extLst>
                <a:ext uri="{FF2B5EF4-FFF2-40B4-BE49-F238E27FC236}">
                  <a16:creationId xmlns:a16="http://schemas.microsoft.com/office/drawing/2014/main" id="{D986C027-7AED-4373-9000-6333D39FB453}"/>
                </a:ext>
              </a:extLst>
            </p:cNvPr>
            <p:cNvGrpSpPr/>
            <p:nvPr/>
          </p:nvGrpSpPr>
          <p:grpSpPr>
            <a:xfrm>
              <a:off x="7170942" y="5495660"/>
              <a:ext cx="819376" cy="906283"/>
              <a:chOff x="2744572" y="1831800"/>
              <a:chExt cx="2888072" cy="3194399"/>
            </a:xfrm>
            <a:grpFill/>
          </p:grpSpPr>
          <p:sp>
            <p:nvSpPr>
              <p:cNvPr id="130" name="Block Arc 14">
                <a:extLst>
                  <a:ext uri="{FF2B5EF4-FFF2-40B4-BE49-F238E27FC236}">
                    <a16:creationId xmlns:a16="http://schemas.microsoft.com/office/drawing/2014/main" id="{54CB9E87-D27D-4729-A2BD-7533E42D7F25}"/>
                  </a:ext>
                </a:extLst>
              </p:cNvPr>
              <p:cNvSpPr>
                <a:spLocks noChangeAspect="1"/>
              </p:cNvSpPr>
              <p:nvPr/>
            </p:nvSpPr>
            <p:spPr>
              <a:xfrm rot="16200000">
                <a:off x="3322213" y="2411390"/>
                <a:ext cx="2039112" cy="203521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1" name="Freeform: Shape 130">
                <a:extLst>
                  <a:ext uri="{FF2B5EF4-FFF2-40B4-BE49-F238E27FC236}">
                    <a16:creationId xmlns:a16="http://schemas.microsoft.com/office/drawing/2014/main" id="{7D72ABD7-5C94-4E5D-BE9E-A7B4A63D8307}"/>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2" name="Freeform: Shape 131">
                <a:extLst>
                  <a:ext uri="{FF2B5EF4-FFF2-40B4-BE49-F238E27FC236}">
                    <a16:creationId xmlns:a16="http://schemas.microsoft.com/office/drawing/2014/main" id="{A4B70D7D-96C4-4D0D-91C0-75517C2AB658}"/>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3" name="Freeform: Shape 132">
                <a:extLst>
                  <a:ext uri="{FF2B5EF4-FFF2-40B4-BE49-F238E27FC236}">
                    <a16:creationId xmlns:a16="http://schemas.microsoft.com/office/drawing/2014/main" id="{E5480AB4-20DB-4002-B287-6EB206C08DD1}"/>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4" name="Freeform: Shape 133">
                <a:extLst>
                  <a:ext uri="{FF2B5EF4-FFF2-40B4-BE49-F238E27FC236}">
                    <a16:creationId xmlns:a16="http://schemas.microsoft.com/office/drawing/2014/main" id="{BC8FEBB7-DC64-4768-91EF-1E47D54081A3}"/>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5" name="Freeform: Shape 134">
                <a:extLst>
                  <a:ext uri="{FF2B5EF4-FFF2-40B4-BE49-F238E27FC236}">
                    <a16:creationId xmlns:a16="http://schemas.microsoft.com/office/drawing/2014/main" id="{F62B7A69-BF55-4A13-9495-921C66EE465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6" name="Freeform: Shape 135">
                <a:extLst>
                  <a:ext uri="{FF2B5EF4-FFF2-40B4-BE49-F238E27FC236}">
                    <a16:creationId xmlns:a16="http://schemas.microsoft.com/office/drawing/2014/main" id="{1066161C-13A8-4615-BCC8-23E2EBA9997E}"/>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7" name="Freeform: Shape 136">
                <a:extLst>
                  <a:ext uri="{FF2B5EF4-FFF2-40B4-BE49-F238E27FC236}">
                    <a16:creationId xmlns:a16="http://schemas.microsoft.com/office/drawing/2014/main" id="{D020B05B-26A9-400E-A0CD-92042A8F7318}"/>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8" name="Freeform: Shape 137">
                <a:extLst>
                  <a:ext uri="{FF2B5EF4-FFF2-40B4-BE49-F238E27FC236}">
                    <a16:creationId xmlns:a16="http://schemas.microsoft.com/office/drawing/2014/main" id="{4FAE12E0-F3E1-4627-926B-4D322EE2BC96}"/>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39" name="Freeform: Shape 138">
                <a:extLst>
                  <a:ext uri="{FF2B5EF4-FFF2-40B4-BE49-F238E27FC236}">
                    <a16:creationId xmlns:a16="http://schemas.microsoft.com/office/drawing/2014/main" id="{E74D31DA-C9C7-4B96-B91B-016996EA5283}"/>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0" name="Freeform: Shape 139">
                <a:extLst>
                  <a:ext uri="{FF2B5EF4-FFF2-40B4-BE49-F238E27FC236}">
                    <a16:creationId xmlns:a16="http://schemas.microsoft.com/office/drawing/2014/main" id="{C52DE3EB-7544-4BC3-B79A-A7BD9ABFF529}"/>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41" name="Freeform: Shape 140">
                <a:extLst>
                  <a:ext uri="{FF2B5EF4-FFF2-40B4-BE49-F238E27FC236}">
                    <a16:creationId xmlns:a16="http://schemas.microsoft.com/office/drawing/2014/main" id="{DA15720B-754E-4010-AA9B-6FCF9376DBB3}"/>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29" name="Freeform: Shape 128">
              <a:extLst>
                <a:ext uri="{FF2B5EF4-FFF2-40B4-BE49-F238E27FC236}">
                  <a16:creationId xmlns:a16="http://schemas.microsoft.com/office/drawing/2014/main" id="{73388D26-CD1C-4465-AAE9-81A52103763F}"/>
                </a:ext>
              </a:extLst>
            </p:cNvPr>
            <p:cNvSpPr/>
            <p:nvPr/>
          </p:nvSpPr>
          <p:spPr>
            <a:xfrm>
              <a:off x="6678061" y="5486733"/>
              <a:ext cx="2143740" cy="935189"/>
            </a:xfrm>
            <a:custGeom>
              <a:avLst/>
              <a:gdLst>
                <a:gd name="connsiteX0" fmla="*/ 1501098 w 2143740"/>
                <a:gd name="connsiteY0" fmla="*/ 0 h 935189"/>
                <a:gd name="connsiteX1" fmla="*/ 2143740 w 2143740"/>
                <a:gd name="connsiteY1" fmla="*/ 0 h 935189"/>
                <a:gd name="connsiteX2" fmla="*/ 2143740 w 2143740"/>
                <a:gd name="connsiteY2" fmla="*/ 202795 h 935189"/>
                <a:gd name="connsiteX3" fmla="*/ 1942315 w 2143740"/>
                <a:gd name="connsiteY3" fmla="*/ 202795 h 935189"/>
                <a:gd name="connsiteX4" fmla="*/ 1942315 w 2143740"/>
                <a:gd name="connsiteY4" fmla="*/ 935189 h 935189"/>
                <a:gd name="connsiteX5" fmla="*/ 1699097 w 2143740"/>
                <a:gd name="connsiteY5" fmla="*/ 935189 h 935189"/>
                <a:gd name="connsiteX6" fmla="*/ 1699097 w 2143740"/>
                <a:gd name="connsiteY6" fmla="*/ 202795 h 935189"/>
                <a:gd name="connsiteX7" fmla="*/ 1501098 w 2143740"/>
                <a:gd name="connsiteY7" fmla="*/ 202795 h 935189"/>
                <a:gd name="connsiteX8" fmla="*/ 0 w 2143740"/>
                <a:gd name="connsiteY8" fmla="*/ 0 h 935189"/>
                <a:gd name="connsiteX9" fmla="*/ 243218 w 2143740"/>
                <a:gd name="connsiteY9" fmla="*/ 0 h 935189"/>
                <a:gd name="connsiteX10" fmla="*/ 243218 w 2143740"/>
                <a:gd name="connsiteY10" fmla="*/ 935189 h 935189"/>
                <a:gd name="connsiteX11" fmla="*/ 0 w 2143740"/>
                <a:gd name="connsiteY11" fmla="*/ 935189 h 93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740" h="935189">
                  <a:moveTo>
                    <a:pt x="1501098" y="0"/>
                  </a:moveTo>
                  <a:lnTo>
                    <a:pt x="2143740" y="0"/>
                  </a:lnTo>
                  <a:lnTo>
                    <a:pt x="2143740" y="202795"/>
                  </a:lnTo>
                  <a:lnTo>
                    <a:pt x="1942315" y="202795"/>
                  </a:lnTo>
                  <a:lnTo>
                    <a:pt x="1942315" y="935189"/>
                  </a:lnTo>
                  <a:lnTo>
                    <a:pt x="1699097" y="935189"/>
                  </a:lnTo>
                  <a:lnTo>
                    <a:pt x="1699097" y="202795"/>
                  </a:lnTo>
                  <a:lnTo>
                    <a:pt x="1501098" y="202795"/>
                  </a:lnTo>
                  <a:close/>
                  <a:moveTo>
                    <a:pt x="0" y="0"/>
                  </a:moveTo>
                  <a:lnTo>
                    <a:pt x="243218" y="0"/>
                  </a:lnTo>
                  <a:lnTo>
                    <a:pt x="243218" y="935189"/>
                  </a:lnTo>
                  <a:lnTo>
                    <a:pt x="0" y="9351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2" name="Freeform: Shape 141">
            <a:extLst>
              <a:ext uri="{FF2B5EF4-FFF2-40B4-BE49-F238E27FC236}">
                <a16:creationId xmlns:a16="http://schemas.microsoft.com/office/drawing/2014/main" id="{B3224A3C-6B54-4A82-B4D3-ADDC2C9AFA02}"/>
              </a:ext>
            </a:extLst>
          </p:cNvPr>
          <p:cNvSpPr/>
          <p:nvPr/>
        </p:nvSpPr>
        <p:spPr>
          <a:xfrm>
            <a:off x="9204080" y="57050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2B499D16-9807-684E-B318-83B6F29023F8}"/>
              </a:ext>
            </a:extLst>
          </p:cNvPr>
          <p:cNvSpPr txBox="1"/>
          <p:nvPr/>
        </p:nvSpPr>
        <p:spPr>
          <a:xfrm>
            <a:off x="6754574" y="675643"/>
            <a:ext cx="1826141" cy="1569660"/>
          </a:xfrm>
          <a:prstGeom prst="rect">
            <a:avLst/>
          </a:prstGeom>
          <a:noFill/>
        </p:spPr>
        <p:txBody>
          <a:bodyPr wrap="none" rtlCol="0">
            <a:spAutoFit/>
          </a:bodyPr>
          <a:lstStyle/>
          <a:p>
            <a:r>
              <a:rPr lang="en-US" altLang="zh-TW" sz="9600" b="1" dirty="0">
                <a:solidFill>
                  <a:srgbClr val="5A27C9"/>
                </a:solidFill>
              </a:rPr>
              <a:t>5G</a:t>
            </a:r>
            <a:endParaRPr lang="en-US" sz="9600" b="1" dirty="0">
              <a:solidFill>
                <a:srgbClr val="5A27C9"/>
              </a:solidFill>
            </a:endParaRPr>
          </a:p>
        </p:txBody>
      </p:sp>
      <p:sp>
        <p:nvSpPr>
          <p:cNvPr id="116" name="TextBox 1">
            <a:extLst>
              <a:ext uri="{FF2B5EF4-FFF2-40B4-BE49-F238E27FC236}">
                <a16:creationId xmlns:a16="http://schemas.microsoft.com/office/drawing/2014/main" id="{2B499D16-9807-684E-B318-83B6F29023F8}"/>
              </a:ext>
            </a:extLst>
          </p:cNvPr>
          <p:cNvSpPr txBox="1"/>
          <p:nvPr/>
        </p:nvSpPr>
        <p:spPr>
          <a:xfrm>
            <a:off x="8283339" y="133479"/>
            <a:ext cx="1258678" cy="1569660"/>
          </a:xfrm>
          <a:prstGeom prst="rect">
            <a:avLst/>
          </a:prstGeom>
          <a:noFill/>
        </p:spPr>
        <p:txBody>
          <a:bodyPr wrap="none" rtlCol="0">
            <a:spAutoFit/>
          </a:bodyPr>
          <a:lstStyle/>
          <a:p>
            <a:r>
              <a:rPr lang="en-US" sz="9600" b="1" dirty="0" smtClean="0">
                <a:solidFill>
                  <a:srgbClr val="5A27C9"/>
                </a:solidFill>
              </a:rPr>
              <a:t>AI</a:t>
            </a:r>
            <a:endParaRPr lang="en-US" sz="9600" b="1" dirty="0">
              <a:solidFill>
                <a:srgbClr val="5A27C9"/>
              </a:solidFill>
            </a:endParaRPr>
          </a:p>
        </p:txBody>
      </p:sp>
      <p:sp>
        <p:nvSpPr>
          <p:cNvPr id="3" name="矩形 2"/>
          <p:cNvSpPr/>
          <p:nvPr/>
        </p:nvSpPr>
        <p:spPr>
          <a:xfrm>
            <a:off x="1351429" y="1992"/>
            <a:ext cx="4057714" cy="1323439"/>
          </a:xfrm>
          <a:prstGeom prst="rect">
            <a:avLst/>
          </a:prstGeom>
        </p:spPr>
        <p:txBody>
          <a:bodyPr wrap="none">
            <a:spAutoFit/>
          </a:bodyPr>
          <a:lstStyle/>
          <a:p>
            <a:r>
              <a:rPr lang="en-US" altLang="zh-TW" sz="8000" dirty="0">
                <a:solidFill>
                  <a:srgbClr val="476ADE"/>
                </a:solidFill>
              </a:rPr>
              <a:t>Vehicular</a:t>
            </a:r>
            <a:endParaRPr lang="zh-TW" altLang="en-US" sz="8000" dirty="0">
              <a:solidFill>
                <a:srgbClr val="476ADE"/>
              </a:solidFill>
            </a:endParaRPr>
          </a:p>
        </p:txBody>
      </p:sp>
      <p:sp>
        <p:nvSpPr>
          <p:cNvPr id="118" name="矩形 117"/>
          <p:cNvSpPr/>
          <p:nvPr/>
        </p:nvSpPr>
        <p:spPr>
          <a:xfrm>
            <a:off x="3300018" y="1917315"/>
            <a:ext cx="2744854" cy="1323439"/>
          </a:xfrm>
          <a:prstGeom prst="rect">
            <a:avLst/>
          </a:prstGeom>
        </p:spPr>
        <p:txBody>
          <a:bodyPr wrap="none">
            <a:spAutoFit/>
          </a:bodyPr>
          <a:lstStyle/>
          <a:p>
            <a:r>
              <a:rPr lang="en-US" altLang="zh-TW" sz="8000" dirty="0" smtClean="0">
                <a:solidFill>
                  <a:srgbClr val="476ADE"/>
                </a:solidFill>
              </a:rPr>
              <a:t>Topics</a:t>
            </a:r>
            <a:endParaRPr lang="zh-TW" altLang="en-US" sz="8000" dirty="0">
              <a:solidFill>
                <a:srgbClr val="476ADE"/>
              </a:solidFill>
            </a:endParaRPr>
          </a:p>
        </p:txBody>
      </p:sp>
    </p:spTree>
    <p:extLst>
      <p:ext uri="{BB962C8B-B14F-4D97-AF65-F5344CB8AC3E}">
        <p14:creationId xmlns:p14="http://schemas.microsoft.com/office/powerpoint/2010/main" val="299142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9B056-B66F-BB4A-85AC-3895CDE4106D}"/>
              </a:ext>
            </a:extLst>
          </p:cNvPr>
          <p:cNvSpPr/>
          <p:nvPr/>
        </p:nvSpPr>
        <p:spPr>
          <a:xfrm>
            <a:off x="0" y="1138749"/>
            <a:ext cx="12192000" cy="4580501"/>
          </a:xfrm>
          <a:prstGeom prst="rect">
            <a:avLst/>
          </a:prstGeom>
          <a:gradFill>
            <a:gsLst>
              <a:gs pos="0">
                <a:schemeClr val="tx1">
                  <a:alpha val="0"/>
                </a:schemeClr>
              </a:gs>
              <a:gs pos="49000">
                <a:schemeClr val="tx1">
                  <a:alpha val="66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F5BDA4-10C7-46A6-AC30-523A3FC438AC}"/>
              </a:ext>
            </a:extLst>
          </p:cNvPr>
          <p:cNvSpPr txBox="1"/>
          <p:nvPr/>
        </p:nvSpPr>
        <p:spPr>
          <a:xfrm>
            <a:off x="4032236" y="1577790"/>
            <a:ext cx="7369772" cy="3785652"/>
          </a:xfrm>
          <a:prstGeom prst="rect">
            <a:avLst/>
          </a:prstGeom>
          <a:noFill/>
        </p:spPr>
        <p:txBody>
          <a:bodyPr wrap="square" rtlCol="0" anchor="ctr">
            <a:spAutoFit/>
          </a:bodyPr>
          <a:lstStyle/>
          <a:p>
            <a:r>
              <a:rPr lang="en-US" altLang="ko-KR" sz="4800" b="1" dirty="0" smtClean="0">
                <a:solidFill>
                  <a:schemeClr val="bg1"/>
                </a:solidFill>
                <a:latin typeface="+mj-lt"/>
                <a:cs typeface="Arial" pitchFamily="34" charset="0"/>
              </a:rPr>
              <a:t>What Vehicles </a:t>
            </a:r>
            <a:r>
              <a:rPr lang="en-US" altLang="ko-KR" sz="4800" b="1" dirty="0">
                <a:solidFill>
                  <a:schemeClr val="bg1"/>
                </a:solidFill>
                <a:latin typeface="+mj-lt"/>
                <a:cs typeface="Arial" pitchFamily="34" charset="0"/>
              </a:rPr>
              <a:t>can prevent collision and locate </a:t>
            </a:r>
            <a:r>
              <a:rPr lang="en-US" altLang="ko-KR" sz="4800" b="1" dirty="0" smtClean="0">
                <a:solidFill>
                  <a:schemeClr val="bg1"/>
                </a:solidFill>
                <a:latin typeface="+mj-lt"/>
                <a:cs typeface="Arial" pitchFamily="34" charset="0"/>
              </a:rPr>
              <a:t>pedestrian, even </a:t>
            </a:r>
            <a:r>
              <a:rPr lang="en-US" altLang="ko-KR" sz="4800" b="1" dirty="0">
                <a:solidFill>
                  <a:schemeClr val="bg1"/>
                </a:solidFill>
                <a:latin typeface="+mj-lt"/>
                <a:cs typeface="Arial" pitchFamily="34" charset="0"/>
              </a:rPr>
              <a:t>the accident can be reduced and lives can be </a:t>
            </a:r>
            <a:r>
              <a:rPr lang="en-US" altLang="ko-KR" sz="4800" b="1" dirty="0" smtClean="0">
                <a:solidFill>
                  <a:schemeClr val="bg1"/>
                </a:solidFill>
                <a:latin typeface="+mj-lt"/>
                <a:cs typeface="Arial" pitchFamily="34" charset="0"/>
              </a:rPr>
              <a:t>safer?</a:t>
            </a:r>
            <a:endParaRPr lang="ko-KR" altLang="en-US" sz="4800" b="1" dirty="0">
              <a:solidFill>
                <a:schemeClr val="bg1"/>
              </a:solidFill>
              <a:latin typeface="+mj-lt"/>
              <a:cs typeface="Arial" pitchFamily="34"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615821" y="2077288"/>
            <a:ext cx="2895731" cy="3062220"/>
            <a:chOff x="2744572" y="1831800"/>
            <a:chExt cx="2888072" cy="3194399"/>
          </a:xfrm>
          <a:solidFill>
            <a:schemeClr val="bg1"/>
          </a:solidFill>
        </p:grpSpPr>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6" name="TextBox 15">
            <a:extLst>
              <a:ext uri="{FF2B5EF4-FFF2-40B4-BE49-F238E27FC236}">
                <a16:creationId xmlns:a16="http://schemas.microsoft.com/office/drawing/2014/main" id="{AE96F37B-F629-2D46-9F3F-4002A2FD59FA}"/>
              </a:ext>
            </a:extLst>
          </p:cNvPr>
          <p:cNvSpPr txBox="1"/>
          <p:nvPr/>
        </p:nvSpPr>
        <p:spPr>
          <a:xfrm>
            <a:off x="1352498" y="2427881"/>
            <a:ext cx="1923339" cy="2215991"/>
          </a:xfrm>
          <a:prstGeom prst="rect">
            <a:avLst/>
          </a:prstGeom>
          <a:noFill/>
        </p:spPr>
        <p:txBody>
          <a:bodyPr wrap="square" rtlCol="0" anchor="ctr">
            <a:spAutoFit/>
          </a:bodyPr>
          <a:lstStyle/>
          <a:p>
            <a:r>
              <a:rPr lang="en-US" altLang="ko-KR" sz="13800" b="1" dirty="0">
                <a:solidFill>
                  <a:schemeClr val="accent5">
                    <a:lumMod val="20000"/>
                    <a:lumOff val="80000"/>
                  </a:schemeClr>
                </a:solidFill>
                <a:latin typeface="+mj-lt"/>
                <a:cs typeface="Arial" pitchFamily="34" charset="0"/>
              </a:rPr>
              <a:t>Q</a:t>
            </a:r>
            <a:endParaRPr lang="ko-KR" altLang="en-US" sz="13800" b="1" dirty="0">
              <a:solidFill>
                <a:schemeClr val="accent5">
                  <a:lumMod val="20000"/>
                  <a:lumOff val="80000"/>
                </a:schemeClr>
              </a:solidFill>
              <a:latin typeface="+mj-lt"/>
              <a:cs typeface="Arial" pitchFamily="34" charset="0"/>
            </a:endParaRPr>
          </a:p>
        </p:txBody>
      </p:sp>
    </p:spTree>
    <p:extLst>
      <p:ext uri="{BB962C8B-B14F-4D97-AF65-F5344CB8AC3E}">
        <p14:creationId xmlns:p14="http://schemas.microsoft.com/office/powerpoint/2010/main" val="3850510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D9190E3-8553-1E41-B4A6-2710FAADCBCA}"/>
              </a:ext>
            </a:extLst>
          </p:cNvPr>
          <p:cNvSpPr/>
          <p:nvPr/>
        </p:nvSpPr>
        <p:spPr>
          <a:xfrm>
            <a:off x="-43205" y="5439747"/>
            <a:ext cx="12192000" cy="1418253"/>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D6579FB-80AA-4EBF-AE14-BA4BC4C2CF12}"/>
              </a:ext>
            </a:extLst>
          </p:cNvPr>
          <p:cNvSpPr txBox="1"/>
          <p:nvPr/>
        </p:nvSpPr>
        <p:spPr>
          <a:xfrm>
            <a:off x="0" y="5840181"/>
            <a:ext cx="12192000" cy="707886"/>
          </a:xfrm>
          <a:prstGeom prst="rect">
            <a:avLst/>
          </a:prstGeom>
          <a:noFill/>
        </p:spPr>
        <p:txBody>
          <a:bodyPr wrap="square" rtlCol="0" anchor="ctr">
            <a:spAutoFit/>
          </a:bodyPr>
          <a:lstStyle/>
          <a:p>
            <a:pPr algn="ctr"/>
            <a:r>
              <a:rPr lang="en-US" altLang="zh-TW" sz="4000" dirty="0">
                <a:solidFill>
                  <a:srgbClr val="FF0000"/>
                </a:solidFill>
                <a:cs typeface="Arial" pitchFamily="34" charset="0"/>
              </a:rPr>
              <a:t>What</a:t>
            </a:r>
            <a:r>
              <a:rPr lang="zh-TW" altLang="en-US" sz="4000" dirty="0">
                <a:solidFill>
                  <a:srgbClr val="FF0000"/>
                </a:solidFill>
                <a:cs typeface="Arial" pitchFamily="34" charset="0"/>
              </a:rPr>
              <a:t> </a:t>
            </a:r>
            <a:r>
              <a:rPr lang="en-US" altLang="zh-TW" sz="4000" dirty="0">
                <a:solidFill>
                  <a:srgbClr val="FF0000"/>
                </a:solidFill>
                <a:cs typeface="Arial" pitchFamily="34" charset="0"/>
              </a:rPr>
              <a:t>can</a:t>
            </a:r>
            <a:r>
              <a:rPr lang="zh-TW" altLang="en-US" sz="4000" dirty="0">
                <a:solidFill>
                  <a:srgbClr val="FF0000"/>
                </a:solidFill>
                <a:cs typeface="Arial" pitchFamily="34" charset="0"/>
              </a:rPr>
              <a:t> </a:t>
            </a:r>
            <a:r>
              <a:rPr lang="en-US" altLang="zh-TW" sz="4000" dirty="0">
                <a:solidFill>
                  <a:srgbClr val="FF0000"/>
                </a:solidFill>
                <a:cs typeface="Arial" pitchFamily="34" charset="0"/>
              </a:rPr>
              <a:t>be</a:t>
            </a:r>
            <a:r>
              <a:rPr lang="zh-TW" altLang="en-US" sz="4000" dirty="0">
                <a:solidFill>
                  <a:srgbClr val="FF0000"/>
                </a:solidFill>
                <a:cs typeface="Arial" pitchFamily="34" charset="0"/>
              </a:rPr>
              <a:t> </a:t>
            </a:r>
            <a:r>
              <a:rPr lang="en-US" altLang="zh-TW" sz="4000" dirty="0" smtClean="0">
                <a:solidFill>
                  <a:srgbClr val="FF0000"/>
                </a:solidFill>
                <a:cs typeface="Arial" pitchFamily="34" charset="0"/>
              </a:rPr>
              <a:t>solved or support</a:t>
            </a:r>
            <a:r>
              <a:rPr lang="zh-TW" altLang="en-US" sz="4000" dirty="0" smtClean="0">
                <a:solidFill>
                  <a:srgbClr val="FF0000"/>
                </a:solidFill>
                <a:cs typeface="Arial" pitchFamily="34" charset="0"/>
              </a:rPr>
              <a:t> </a:t>
            </a:r>
            <a:r>
              <a:rPr lang="en-US" altLang="zh-TW" sz="4000" dirty="0" smtClean="0">
                <a:solidFill>
                  <a:srgbClr val="FF0000"/>
                </a:solidFill>
                <a:cs typeface="Arial" pitchFamily="34" charset="0"/>
              </a:rPr>
              <a:t>by</a:t>
            </a:r>
            <a:r>
              <a:rPr lang="zh-TW" altLang="en-US" sz="4000" dirty="0" smtClean="0">
                <a:solidFill>
                  <a:srgbClr val="FF0000"/>
                </a:solidFill>
                <a:cs typeface="Arial" pitchFamily="34" charset="0"/>
              </a:rPr>
              <a:t> </a:t>
            </a:r>
            <a:r>
              <a:rPr lang="en-US" altLang="zh-TW" sz="4000" dirty="0" smtClean="0">
                <a:solidFill>
                  <a:srgbClr val="FF0000"/>
                </a:solidFill>
                <a:cs typeface="Arial" pitchFamily="34" charset="0"/>
              </a:rPr>
              <a:t>Quantum Computing?</a:t>
            </a:r>
            <a:endParaRPr lang="en-US" altLang="ko-KR" sz="4000" dirty="0">
              <a:solidFill>
                <a:srgbClr val="FF0000"/>
              </a:solidFill>
              <a:cs typeface="Arial" pitchFamily="34" charset="0"/>
            </a:endParaRPr>
          </a:p>
        </p:txBody>
      </p:sp>
      <p:grpSp>
        <p:nvGrpSpPr>
          <p:cNvPr id="22" name="Group 21">
            <a:extLst>
              <a:ext uri="{FF2B5EF4-FFF2-40B4-BE49-F238E27FC236}">
                <a16:creationId xmlns:a16="http://schemas.microsoft.com/office/drawing/2014/main" id="{6D82379A-4806-4E55-B404-F9EBA141895F}"/>
              </a:ext>
            </a:extLst>
          </p:cNvPr>
          <p:cNvGrpSpPr/>
          <p:nvPr/>
        </p:nvGrpSpPr>
        <p:grpSpPr>
          <a:xfrm>
            <a:off x="4114199" y="253642"/>
            <a:ext cx="4072964" cy="1348543"/>
            <a:chOff x="2944634" y="192982"/>
            <a:chExt cx="3405656" cy="1348543"/>
          </a:xfrm>
        </p:grpSpPr>
        <p:sp>
          <p:nvSpPr>
            <p:cNvPr id="6" name="TextBox 5">
              <a:extLst>
                <a:ext uri="{FF2B5EF4-FFF2-40B4-BE49-F238E27FC236}">
                  <a16:creationId xmlns:a16="http://schemas.microsoft.com/office/drawing/2014/main" id="{B4C43BF4-0643-4C68-A841-BECA7B930C64}"/>
                </a:ext>
              </a:extLst>
            </p:cNvPr>
            <p:cNvSpPr txBox="1"/>
            <p:nvPr/>
          </p:nvSpPr>
          <p:spPr>
            <a:xfrm>
              <a:off x="3098790" y="1018305"/>
              <a:ext cx="3251500"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L</a:t>
              </a:r>
              <a:r>
                <a:rPr lang="en-US" altLang="ko-KR" sz="2800" b="1" dirty="0" smtClean="0">
                  <a:solidFill>
                    <a:schemeClr val="bg1"/>
                  </a:solidFill>
                  <a:cs typeface="Arial" pitchFamily="34" charset="0"/>
                </a:rPr>
                <a:t>ocate Pedestrian</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2</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433153" y="278258"/>
            <a:ext cx="3794622" cy="1355838"/>
            <a:chOff x="2884047" y="185208"/>
            <a:chExt cx="3794622" cy="1355838"/>
          </a:xfrm>
        </p:grpSpPr>
        <p:sp>
          <p:nvSpPr>
            <p:cNvPr id="27" name="TextBox 26">
              <a:extLst>
                <a:ext uri="{FF2B5EF4-FFF2-40B4-BE49-F238E27FC236}">
                  <a16:creationId xmlns:a16="http://schemas.microsoft.com/office/drawing/2014/main" id="{E4514232-7223-4172-8340-C5D1ABEC2389}"/>
                </a:ext>
              </a:extLst>
            </p:cNvPr>
            <p:cNvSpPr txBox="1"/>
            <p:nvPr/>
          </p:nvSpPr>
          <p:spPr>
            <a:xfrm>
              <a:off x="2891651" y="1017826"/>
              <a:ext cx="3787018" cy="523220"/>
            </a:xfrm>
            <a:prstGeom prst="rect">
              <a:avLst/>
            </a:prstGeom>
            <a:noFill/>
          </p:spPr>
          <p:txBody>
            <a:bodyPr wrap="square" lIns="108000" rIns="108000" rtlCol="0">
              <a:spAutoFit/>
            </a:bodyPr>
            <a:lstStyle/>
            <a:p>
              <a:r>
                <a:rPr lang="en-US" altLang="zh-TW" sz="2800" b="1" dirty="0" smtClean="0">
                  <a:solidFill>
                    <a:schemeClr val="bg1"/>
                  </a:solidFill>
                  <a:cs typeface="Arial" pitchFamily="34" charset="0"/>
                </a:rPr>
                <a:t>P</a:t>
              </a:r>
              <a:r>
                <a:rPr lang="en-US" altLang="ko-KR" sz="2800" b="1" dirty="0" smtClean="0">
                  <a:solidFill>
                    <a:schemeClr val="bg1"/>
                  </a:solidFill>
                  <a:cs typeface="Arial" pitchFamily="34" charset="0"/>
                </a:rPr>
                <a:t>revent Collision</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84047" y="185208"/>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1</a:t>
              </a:r>
              <a:endParaRPr lang="ko-KR" altLang="en-US" sz="6000" b="1" dirty="0">
                <a:solidFill>
                  <a:schemeClr val="accent1"/>
                </a:solidFill>
                <a:cs typeface="Arial" pitchFamily="34" charset="0"/>
              </a:endParaRPr>
            </a:p>
          </p:txBody>
        </p:sp>
      </p:grpSp>
      <p:sp>
        <p:nvSpPr>
          <p:cNvPr id="38" name="TextBox 37">
            <a:extLst>
              <a:ext uri="{FF2B5EF4-FFF2-40B4-BE49-F238E27FC236}">
                <a16:creationId xmlns:a16="http://schemas.microsoft.com/office/drawing/2014/main" id="{63095F67-6CB5-C44D-8157-CF638015973E}"/>
              </a:ext>
            </a:extLst>
          </p:cNvPr>
          <p:cNvSpPr txBox="1"/>
          <p:nvPr/>
        </p:nvSpPr>
        <p:spPr>
          <a:xfrm>
            <a:off x="1828712" y="-3002807"/>
            <a:ext cx="3706241" cy="2862322"/>
          </a:xfrm>
          <a:prstGeom prst="rect">
            <a:avLst/>
          </a:prstGeom>
          <a:noFill/>
        </p:spPr>
        <p:txBody>
          <a:bodyPr wrap="square" rtlCol="0">
            <a:spAutoFit/>
          </a:bodyPr>
          <a:lstStyle/>
          <a:p>
            <a:r>
              <a:rPr lang="en-US" altLang="ko-KR" dirty="0">
                <a:cs typeface="Arial" pitchFamily="34" charset="0"/>
              </a:rPr>
              <a:t>Assume each vehicle is able to send signal to each other and estimation the signal strength. With the signal strength, vehicle can estimate the distance of the the sensor. Therefore, it can estimate its position by formulating the problem to quadratic functions and solved using quantum optimization.</a:t>
            </a:r>
          </a:p>
        </p:txBody>
      </p:sp>
      <p:grpSp>
        <p:nvGrpSpPr>
          <p:cNvPr id="98" name="Group 97">
            <a:extLst>
              <a:ext uri="{FF2B5EF4-FFF2-40B4-BE49-F238E27FC236}">
                <a16:creationId xmlns:a16="http://schemas.microsoft.com/office/drawing/2014/main" id="{5376490C-0475-2848-BDCF-DCC04C52D14C}"/>
              </a:ext>
            </a:extLst>
          </p:cNvPr>
          <p:cNvGrpSpPr/>
          <p:nvPr/>
        </p:nvGrpSpPr>
        <p:grpSpPr>
          <a:xfrm>
            <a:off x="8098118" y="278258"/>
            <a:ext cx="4013272" cy="1292571"/>
            <a:chOff x="2944634" y="192982"/>
            <a:chExt cx="3355744" cy="1292571"/>
          </a:xfrm>
        </p:grpSpPr>
        <p:sp>
          <p:nvSpPr>
            <p:cNvPr id="99" name="TextBox 98">
              <a:extLst>
                <a:ext uri="{FF2B5EF4-FFF2-40B4-BE49-F238E27FC236}">
                  <a16:creationId xmlns:a16="http://schemas.microsoft.com/office/drawing/2014/main" id="{6129491D-9963-6843-950B-BD6E2408CE19}"/>
                </a:ext>
              </a:extLst>
            </p:cNvPr>
            <p:cNvSpPr txBox="1"/>
            <p:nvPr/>
          </p:nvSpPr>
          <p:spPr>
            <a:xfrm>
              <a:off x="3048878" y="962333"/>
              <a:ext cx="3251500" cy="523220"/>
            </a:xfrm>
            <a:prstGeom prst="rect">
              <a:avLst/>
            </a:prstGeom>
            <a:noFill/>
          </p:spPr>
          <p:txBody>
            <a:bodyPr wrap="square" lIns="108000" rIns="108000" rtlCol="0">
              <a:spAutoFit/>
            </a:bodyPr>
            <a:lstStyle/>
            <a:p>
              <a:r>
                <a:rPr lang="en-US" altLang="ko-KR" sz="2800" b="1" dirty="0" smtClean="0">
                  <a:solidFill>
                    <a:schemeClr val="bg1"/>
                  </a:solidFill>
                  <a:cs typeface="Arial" pitchFamily="34" charset="0"/>
                </a:rPr>
                <a:t>Accident Reduced</a:t>
              </a:r>
              <a:endParaRPr lang="ko-KR" altLang="en-US" sz="2700" b="1" dirty="0">
                <a:solidFill>
                  <a:schemeClr val="bg1"/>
                </a:solidFill>
                <a:cs typeface="Arial" pitchFamily="34" charset="0"/>
              </a:endParaRPr>
            </a:p>
          </p:txBody>
        </p:sp>
        <p:sp>
          <p:nvSpPr>
            <p:cNvPr id="100" name="TextBox 99">
              <a:extLst>
                <a:ext uri="{FF2B5EF4-FFF2-40B4-BE49-F238E27FC236}">
                  <a16:creationId xmlns:a16="http://schemas.microsoft.com/office/drawing/2014/main" id="{953916DA-2F0D-6C46-8AEF-D7D7C0BD0E1E}"/>
                </a:ext>
              </a:extLst>
            </p:cNvPr>
            <p:cNvSpPr txBox="1"/>
            <p:nvPr/>
          </p:nvSpPr>
          <p:spPr>
            <a:xfrm>
              <a:off x="2944634" y="192982"/>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a:t>
              </a:r>
              <a:r>
                <a:rPr lang="en-US" altLang="zh-TW" sz="6000" b="1" dirty="0">
                  <a:solidFill>
                    <a:schemeClr val="accent1"/>
                  </a:solidFill>
                  <a:cs typeface="Arial" pitchFamily="34" charset="0"/>
                </a:rPr>
                <a:t>3</a:t>
              </a:r>
              <a:endParaRPr lang="ko-KR" altLang="en-US" sz="6000" b="1" dirty="0">
                <a:solidFill>
                  <a:schemeClr val="accent1"/>
                </a:solidFill>
                <a:cs typeface="Arial" pitchFamily="34" charset="0"/>
              </a:endParaRPr>
            </a:p>
          </p:txBody>
        </p:sp>
      </p:gr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470" y="1912699"/>
            <a:ext cx="9600000" cy="3895238"/>
          </a:xfrm>
          <a:prstGeom prst="rect">
            <a:avLst/>
          </a:prstGeom>
        </p:spPr>
      </p:pic>
      <p:sp>
        <p:nvSpPr>
          <p:cNvPr id="4" name="文字方塊 3"/>
          <p:cNvSpPr txBox="1"/>
          <p:nvPr/>
        </p:nvSpPr>
        <p:spPr>
          <a:xfrm>
            <a:off x="1511326" y="430523"/>
            <a:ext cx="2092239" cy="523220"/>
          </a:xfrm>
          <a:prstGeom prst="rect">
            <a:avLst/>
          </a:prstGeom>
          <a:noFill/>
        </p:spPr>
        <p:txBody>
          <a:bodyPr wrap="none" rtlCol="0">
            <a:spAutoFit/>
          </a:bodyPr>
          <a:lstStyle/>
          <a:p>
            <a:r>
              <a:rPr lang="en-US" altLang="zh-TW" sz="2800" dirty="0" smtClean="0">
                <a:solidFill>
                  <a:srgbClr val="FFC000"/>
                </a:solidFill>
              </a:rPr>
              <a:t>Sensor + GPS</a:t>
            </a:r>
            <a:endParaRPr lang="zh-TW" altLang="en-US" sz="2800" dirty="0">
              <a:solidFill>
                <a:srgbClr val="FFC000"/>
              </a:solidFill>
            </a:endParaRPr>
          </a:p>
        </p:txBody>
      </p:sp>
      <p:sp>
        <p:nvSpPr>
          <p:cNvPr id="87" name="文字方塊 86"/>
          <p:cNvSpPr txBox="1"/>
          <p:nvPr/>
        </p:nvSpPr>
        <p:spPr>
          <a:xfrm>
            <a:off x="5121582" y="401619"/>
            <a:ext cx="3258584" cy="523220"/>
          </a:xfrm>
          <a:prstGeom prst="rect">
            <a:avLst/>
          </a:prstGeom>
          <a:noFill/>
        </p:spPr>
        <p:txBody>
          <a:bodyPr wrap="none" rtlCol="0">
            <a:spAutoFit/>
          </a:bodyPr>
          <a:lstStyle/>
          <a:p>
            <a:r>
              <a:rPr lang="en-US" altLang="zh-TW" sz="2800" dirty="0" smtClean="0">
                <a:solidFill>
                  <a:srgbClr val="FFC000"/>
                </a:solidFill>
              </a:rPr>
              <a:t>AI + Computer Vision</a:t>
            </a:r>
            <a:endParaRPr lang="zh-TW" altLang="en-US" sz="2800" dirty="0">
              <a:solidFill>
                <a:srgbClr val="FFC000"/>
              </a:solidFill>
            </a:endParaRPr>
          </a:p>
        </p:txBody>
      </p:sp>
      <p:sp>
        <p:nvSpPr>
          <p:cNvPr id="88" name="文字方塊 87"/>
          <p:cNvSpPr txBox="1"/>
          <p:nvPr/>
        </p:nvSpPr>
        <p:spPr>
          <a:xfrm>
            <a:off x="9387549" y="430523"/>
            <a:ext cx="2572948" cy="523220"/>
          </a:xfrm>
          <a:prstGeom prst="rect">
            <a:avLst/>
          </a:prstGeom>
          <a:noFill/>
        </p:spPr>
        <p:txBody>
          <a:bodyPr wrap="none" rtlCol="0">
            <a:spAutoFit/>
          </a:bodyPr>
          <a:lstStyle/>
          <a:p>
            <a:r>
              <a:rPr lang="en-US" altLang="zh-TW" sz="2800" dirty="0" smtClean="0">
                <a:solidFill>
                  <a:srgbClr val="FFC000"/>
                </a:solidFill>
              </a:rPr>
              <a:t>Edge Computing</a:t>
            </a:r>
            <a:endParaRPr lang="zh-TW" altLang="en-US" sz="2800" dirty="0">
              <a:solidFill>
                <a:srgbClr val="FFC000"/>
              </a:solidFill>
            </a:endParaRPr>
          </a:p>
        </p:txBody>
      </p:sp>
      <p:sp>
        <p:nvSpPr>
          <p:cNvPr id="3" name="文字方塊 2"/>
          <p:cNvSpPr txBox="1"/>
          <p:nvPr/>
        </p:nvSpPr>
        <p:spPr>
          <a:xfrm>
            <a:off x="3134143" y="1570829"/>
            <a:ext cx="5837304" cy="369332"/>
          </a:xfrm>
          <a:prstGeom prst="rect">
            <a:avLst/>
          </a:prstGeom>
          <a:noFill/>
        </p:spPr>
        <p:txBody>
          <a:bodyPr wrap="none" rtlCol="0">
            <a:spAutoFit/>
          </a:bodyPr>
          <a:lstStyle/>
          <a:p>
            <a:r>
              <a:rPr lang="en-US" altLang="zh-TW" dirty="0">
                <a:solidFill>
                  <a:srgbClr val="FFFF00"/>
                </a:solidFill>
              </a:rPr>
              <a:t>https://www.automan.tw/news/newsContent.aspx?id=2725</a:t>
            </a:r>
            <a:endParaRPr lang="zh-TW" altLang="en-US" dirty="0">
              <a:solidFill>
                <a:srgbClr val="FFFF00"/>
              </a:solidFill>
            </a:endParaRPr>
          </a:p>
        </p:txBody>
      </p:sp>
    </p:spTree>
    <p:extLst>
      <p:ext uri="{BB962C8B-B14F-4D97-AF65-F5344CB8AC3E}">
        <p14:creationId xmlns:p14="http://schemas.microsoft.com/office/powerpoint/2010/main" val="14222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Freeform: Shape 28"/>
          <p:cNvSpPr/>
          <p:nvPr/>
        </p:nvSpPr>
        <p:spPr>
          <a:xfrm flipH="1">
            <a:off x="4787900" y="229"/>
            <a:ext cx="7438066" cy="6857542"/>
          </a:xfrm>
          <a:custGeom>
            <a:avLst/>
            <a:gdLst/>
            <a:ahLst/>
            <a:cxnLst>
              <a:cxn ang="0">
                <a:pos x="wd2" y="hd2"/>
              </a:cxn>
              <a:cxn ang="5400000">
                <a:pos x="wd2" y="hd2"/>
              </a:cxn>
              <a:cxn ang="10800000">
                <a:pos x="wd2" y="hd2"/>
              </a:cxn>
              <a:cxn ang="16200000">
                <a:pos x="wd2" y="hd2"/>
              </a:cxn>
            </a:cxnLst>
            <a:rect l="0" t="0" r="r" b="b"/>
            <a:pathLst>
              <a:path w="21508" h="21600" extrusionOk="0">
                <a:moveTo>
                  <a:pt x="0" y="0"/>
                </a:moveTo>
                <a:lnTo>
                  <a:pt x="17482" y="0"/>
                </a:lnTo>
                <a:lnTo>
                  <a:pt x="17527" y="100"/>
                </a:lnTo>
                <a:cubicBezTo>
                  <a:pt x="21230" y="8449"/>
                  <a:pt x="21230" y="8449"/>
                  <a:pt x="21230" y="8449"/>
                </a:cubicBezTo>
                <a:cubicBezTo>
                  <a:pt x="21600" y="9412"/>
                  <a:pt x="21600" y="10856"/>
                  <a:pt x="21230" y="11819"/>
                </a:cubicBezTo>
                <a:cubicBezTo>
                  <a:pt x="19531" y="15649"/>
                  <a:pt x="18204" y="18641"/>
                  <a:pt x="17167" y="20979"/>
                </a:cubicBezTo>
                <a:lnTo>
                  <a:pt x="16891" y="21600"/>
                </a:lnTo>
                <a:lnTo>
                  <a:pt x="0" y="21600"/>
                </a:lnTo>
                <a:close/>
              </a:path>
            </a:pathLst>
          </a:custGeom>
          <a:solidFill>
            <a:schemeClr val="accent1"/>
          </a:solidFill>
          <a:ln w="12700">
            <a:solidFill>
              <a:srgbClr val="344DA1"/>
            </a:solidFill>
            <a:miter/>
          </a:ln>
        </p:spPr>
        <p:txBody>
          <a:bodyPr lIns="45719" rIns="45719" anchor="ctr"/>
          <a:lstStyle/>
          <a:p>
            <a:pPr>
              <a:defRPr>
                <a:solidFill>
                  <a:srgbClr val="FFFFFF"/>
                </a:solidFill>
              </a:defRPr>
            </a:pPr>
            <a:endParaRPr/>
          </a:p>
        </p:txBody>
      </p:sp>
      <p:sp>
        <p:nvSpPr>
          <p:cNvPr id="387" name="TextBox 3"/>
          <p:cNvSpPr txBox="1"/>
          <p:nvPr/>
        </p:nvSpPr>
        <p:spPr>
          <a:xfrm>
            <a:off x="190288" y="469948"/>
            <a:ext cx="953614" cy="1015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6000" b="1">
                <a:solidFill>
                  <a:schemeClr val="accent1"/>
                </a:solidFill>
                <a:latin typeface="Arial"/>
                <a:ea typeface="Arial"/>
                <a:cs typeface="Arial"/>
                <a:sym typeface="Arial"/>
              </a:defRPr>
            </a:lvl1pPr>
          </a:lstStyle>
          <a:p>
            <a:endParaRPr dirty="0"/>
          </a:p>
        </p:txBody>
      </p:sp>
      <p:sp>
        <p:nvSpPr>
          <p:cNvPr id="389" name="Rectangle 77"/>
          <p:cNvSpPr txBox="1"/>
          <p:nvPr/>
        </p:nvSpPr>
        <p:spPr>
          <a:xfrm>
            <a:off x="5818243" y="1284013"/>
            <a:ext cx="7742436" cy="42473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defRPr sz="2500">
                <a:solidFill>
                  <a:srgbClr val="FEFFFF"/>
                </a:solidFill>
                <a:latin typeface="Arial"/>
                <a:ea typeface="Arial"/>
                <a:cs typeface="Arial"/>
                <a:sym typeface="Arial"/>
              </a:defRPr>
            </a:pPr>
            <a:r>
              <a:rPr sz="2800" dirty="0"/>
              <a:t>Problem Type</a:t>
            </a:r>
            <a:endParaRPr lang="en-US" sz="2800" dirty="0"/>
          </a:p>
          <a:p>
            <a:pPr>
              <a:lnSpc>
                <a:spcPct val="150000"/>
              </a:lnSpc>
              <a:defRPr sz="2500">
                <a:solidFill>
                  <a:srgbClr val="FEFFFF"/>
                </a:solidFill>
                <a:latin typeface="Arial"/>
                <a:ea typeface="Arial"/>
                <a:cs typeface="Arial"/>
                <a:sym typeface="Arial"/>
              </a:defRPr>
            </a:pPr>
            <a:r>
              <a:rPr lang="en-US" sz="2800" dirty="0"/>
              <a:t>	</a:t>
            </a:r>
            <a:r>
              <a:rPr lang="en-US" sz="2800" dirty="0" smtClean="0"/>
              <a:t>O</a:t>
            </a:r>
            <a:r>
              <a:rPr sz="2000" dirty="0" smtClean="0"/>
              <a:t>ptimization </a:t>
            </a:r>
            <a:r>
              <a:rPr sz="2000" dirty="0"/>
              <a:t>proble</a:t>
            </a:r>
            <a:r>
              <a:rPr lang="en-US" sz="2000" dirty="0"/>
              <a:t>m</a:t>
            </a:r>
          </a:p>
          <a:p>
            <a:pPr defTabSz="457200">
              <a:lnSpc>
                <a:spcPct val="150000"/>
              </a:lnSpc>
              <a:defRPr sz="2500">
                <a:solidFill>
                  <a:srgbClr val="FEFFFF"/>
                </a:solidFill>
                <a:latin typeface="Arial"/>
                <a:ea typeface="Arial"/>
                <a:cs typeface="Arial"/>
                <a:sym typeface="Arial"/>
              </a:defRPr>
            </a:pPr>
            <a:r>
              <a:rPr sz="2800" dirty="0"/>
              <a:t>Method</a:t>
            </a:r>
          </a:p>
          <a:p>
            <a:pPr lvl="1" defTabSz="457200">
              <a:lnSpc>
                <a:spcPct val="150000"/>
              </a:lnSpc>
              <a:defRPr>
                <a:solidFill>
                  <a:srgbClr val="FEFFFF"/>
                </a:solidFill>
                <a:latin typeface="Arial"/>
                <a:ea typeface="Arial"/>
                <a:cs typeface="Arial"/>
                <a:sym typeface="Arial"/>
              </a:defRPr>
            </a:pPr>
            <a:r>
              <a:rPr lang="en-US" sz="2000" dirty="0"/>
              <a:t>	</a:t>
            </a:r>
            <a:r>
              <a:rPr sz="2000" dirty="0" smtClean="0"/>
              <a:t>Quantum </a:t>
            </a:r>
            <a:r>
              <a:rPr sz="2000" dirty="0"/>
              <a:t>approximate Optimization Algorithm</a:t>
            </a:r>
          </a:p>
          <a:p>
            <a:pPr defTabSz="457200">
              <a:lnSpc>
                <a:spcPct val="150000"/>
              </a:lnSpc>
              <a:defRPr sz="2500">
                <a:solidFill>
                  <a:srgbClr val="FEFFFF"/>
                </a:solidFill>
                <a:latin typeface="Arial"/>
                <a:ea typeface="Arial"/>
                <a:cs typeface="Arial"/>
                <a:sym typeface="Arial"/>
              </a:defRPr>
            </a:pPr>
            <a:r>
              <a:rPr sz="2800" dirty="0"/>
              <a:t>Quantum Advantage</a:t>
            </a:r>
            <a:endParaRPr lang="en-US" sz="2800" dirty="0"/>
          </a:p>
          <a:p>
            <a:pPr defTabSz="457200">
              <a:lnSpc>
                <a:spcPct val="150000"/>
              </a:lnSpc>
              <a:defRPr sz="2500">
                <a:solidFill>
                  <a:srgbClr val="FEFFFF"/>
                </a:solidFill>
                <a:latin typeface="Arial"/>
                <a:ea typeface="Arial"/>
                <a:cs typeface="Arial"/>
                <a:sym typeface="Arial"/>
              </a:defRPr>
            </a:pPr>
            <a:r>
              <a:rPr lang="en-US" sz="2800" dirty="0"/>
              <a:t>		</a:t>
            </a:r>
            <a:r>
              <a:rPr lang="en-US" sz="2000" dirty="0">
                <a:solidFill>
                  <a:srgbClr val="FEFFFF"/>
                </a:solidFill>
                <a:latin typeface="Arial"/>
                <a:cs typeface="Arial"/>
              </a:rPr>
              <a:t>S</a:t>
            </a:r>
            <a:r>
              <a:rPr lang="en-US" sz="2000" dirty="0" smtClean="0">
                <a:solidFill>
                  <a:srgbClr val="FEFFFF"/>
                </a:solidFill>
                <a:latin typeface="Arial"/>
                <a:ea typeface="Arial"/>
                <a:cs typeface="Arial"/>
              </a:rPr>
              <a:t>olve </a:t>
            </a:r>
            <a:r>
              <a:rPr sz="2000" dirty="0">
                <a:solidFill>
                  <a:srgbClr val="FEFFFF"/>
                </a:solidFill>
                <a:latin typeface="Arial"/>
                <a:ea typeface="Arial"/>
                <a:cs typeface="Arial"/>
              </a:rPr>
              <a:t>N</a:t>
            </a:r>
            <a:r>
              <a:rPr sz="2000" dirty="0" smtClean="0"/>
              <a:t>P problem</a:t>
            </a:r>
            <a:r>
              <a:rPr lang="en-US" sz="2000" dirty="0" smtClean="0"/>
              <a:t> </a:t>
            </a:r>
            <a:r>
              <a:rPr lang="en-US" sz="2000" dirty="0"/>
              <a:t>in Classical Computer</a:t>
            </a:r>
          </a:p>
          <a:p>
            <a:pPr defTabSz="457200">
              <a:lnSpc>
                <a:spcPct val="150000"/>
              </a:lnSpc>
              <a:defRPr sz="2500">
                <a:solidFill>
                  <a:srgbClr val="FEFFFF"/>
                </a:solidFill>
                <a:latin typeface="Arial"/>
                <a:ea typeface="Arial"/>
                <a:cs typeface="Arial"/>
                <a:sym typeface="Arial"/>
              </a:defRPr>
            </a:pPr>
            <a:r>
              <a:rPr lang="en-US" sz="2000" dirty="0"/>
              <a:t>		</a:t>
            </a:r>
            <a:r>
              <a:rPr lang="en-US" sz="2000" dirty="0" smtClean="0"/>
              <a:t>S</a:t>
            </a:r>
            <a:r>
              <a:rPr lang="en-US" altLang="zh-TW" sz="2000" dirty="0" smtClean="0"/>
              <a:t>peedup your Computing Time</a:t>
            </a:r>
            <a:r>
              <a:rPr sz="2000" dirty="0"/>
              <a:t> </a:t>
            </a:r>
          </a:p>
        </p:txBody>
      </p:sp>
      <p:sp>
        <p:nvSpPr>
          <p:cNvPr id="404" name="Guerreschi, G.G., Matsuura, A.Y. QAOA for Max-Cut requires hundreds of qubits for quantum speed-up.…"/>
          <p:cNvSpPr txBox="1"/>
          <p:nvPr/>
        </p:nvSpPr>
        <p:spPr>
          <a:xfrm>
            <a:off x="4898456" y="6335856"/>
            <a:ext cx="631038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solidFill>
                  <a:srgbClr val="FFFFFF"/>
                </a:solidFill>
                <a:latin typeface="Helvetica Neue"/>
                <a:ea typeface="Helvetica Neue"/>
                <a:cs typeface="Helvetica Neue"/>
                <a:sym typeface="Helvetica Neue"/>
              </a:defRPr>
            </a:pPr>
            <a:r>
              <a:rPr dirty="0" err="1">
                <a:solidFill>
                  <a:srgbClr val="FFFF00"/>
                </a:solidFill>
              </a:rPr>
              <a:t>Guerreschi</a:t>
            </a:r>
            <a:r>
              <a:rPr dirty="0">
                <a:solidFill>
                  <a:srgbClr val="FFFF00"/>
                </a:solidFill>
              </a:rPr>
              <a:t>, G.G., Matsuura, A.Y. QAOA for Max-Cut requires hundreds of qubits for quantum speed-up. </a:t>
            </a:r>
          </a:p>
          <a:p>
            <a:pPr defTabSz="457200">
              <a:defRPr sz="1200">
                <a:solidFill>
                  <a:srgbClr val="FFFFFF"/>
                </a:solidFill>
                <a:latin typeface="Helvetica Neue"/>
                <a:ea typeface="Helvetica Neue"/>
                <a:cs typeface="Helvetica Neue"/>
                <a:sym typeface="Helvetica Neue"/>
              </a:defRPr>
            </a:pPr>
            <a:r>
              <a:rPr i="1" dirty="0" err="1">
                <a:solidFill>
                  <a:srgbClr val="FFFF00"/>
                </a:solidFill>
              </a:rPr>
              <a:t>Sci</a:t>
            </a:r>
            <a:r>
              <a:rPr i="1" dirty="0">
                <a:solidFill>
                  <a:srgbClr val="FFFF00"/>
                </a:solidFill>
              </a:rPr>
              <a:t> Rep</a:t>
            </a:r>
            <a:r>
              <a:rPr dirty="0">
                <a:solidFill>
                  <a:srgbClr val="FFFF00"/>
                </a:solidFill>
              </a:rPr>
              <a:t> </a:t>
            </a:r>
            <a:r>
              <a:rPr b="1" dirty="0">
                <a:solidFill>
                  <a:srgbClr val="FFFF00"/>
                </a:solidFill>
              </a:rPr>
              <a:t>9, </a:t>
            </a:r>
            <a:r>
              <a:rPr dirty="0">
                <a:solidFill>
                  <a:srgbClr val="FFFF00"/>
                </a:solidFill>
              </a:rPr>
              <a:t>6903 (2019). https://doi.org/10.1038/s41598-019-43176-9</a:t>
            </a:r>
          </a:p>
        </p:txBody>
      </p:sp>
      <p:sp>
        <p:nvSpPr>
          <p:cNvPr id="104" name="TextBox 2"/>
          <p:cNvSpPr txBox="1"/>
          <p:nvPr/>
        </p:nvSpPr>
        <p:spPr>
          <a:xfrm>
            <a:off x="914401" y="208632"/>
            <a:ext cx="3984056" cy="13388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700" b="1">
                <a:solidFill>
                  <a:srgbClr val="FFFFFF"/>
                </a:solidFill>
                <a:latin typeface="Arial"/>
                <a:ea typeface="Arial"/>
                <a:cs typeface="Arial"/>
                <a:sym typeface="Arial"/>
              </a:defRPr>
            </a:pPr>
            <a:r>
              <a:rPr lang="en-US" altLang="ko-KR" sz="2700" b="1" dirty="0">
                <a:solidFill>
                  <a:schemeClr val="accent6">
                    <a:lumMod val="60000"/>
                    <a:lumOff val="40000"/>
                  </a:schemeClr>
                </a:solidFill>
                <a:cs typeface="Arial" pitchFamily="34" charset="0"/>
              </a:rPr>
              <a:t>Quantum </a:t>
            </a:r>
            <a:r>
              <a:rPr lang="en-US" altLang="ko-KR" sz="2700" b="1" dirty="0" smtClean="0">
                <a:solidFill>
                  <a:schemeClr val="accent6">
                    <a:lumMod val="60000"/>
                    <a:lumOff val="40000"/>
                  </a:schemeClr>
                </a:solidFill>
                <a:cs typeface="Arial" pitchFamily="34" charset="0"/>
              </a:rPr>
              <a:t>Algorithm</a:t>
            </a:r>
          </a:p>
          <a:p>
            <a:pPr>
              <a:defRPr sz="2700" b="1">
                <a:solidFill>
                  <a:srgbClr val="FFFFFF"/>
                </a:solidFill>
                <a:latin typeface="Arial"/>
                <a:ea typeface="Arial"/>
                <a:cs typeface="Arial"/>
                <a:sym typeface="Arial"/>
              </a:defRPr>
            </a:pPr>
            <a:r>
              <a:rPr lang="en-US" altLang="ko-KR" sz="2700" b="1" dirty="0" smtClean="0">
                <a:solidFill>
                  <a:schemeClr val="accent6">
                    <a:lumMod val="60000"/>
                    <a:lumOff val="40000"/>
                  </a:schemeClr>
                </a:solidFill>
                <a:cs typeface="Arial" pitchFamily="34" charset="0"/>
              </a:rPr>
              <a:t>can support computing Vehicle Localization</a:t>
            </a:r>
            <a:endParaRPr lang="ko-KR" altLang="en-US" sz="2700" b="1" dirty="0">
              <a:solidFill>
                <a:schemeClr val="accent6">
                  <a:lumMod val="60000"/>
                  <a:lumOff val="40000"/>
                </a:schemeClr>
              </a:solidFill>
              <a:cs typeface="Arial" pitchFamily="34" charset="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44" y="1727151"/>
            <a:ext cx="4237301" cy="2222460"/>
          </a:xfrm>
          <a:prstGeom prst="rect">
            <a:avLst/>
          </a:prstGeom>
        </p:spPr>
      </p:pic>
      <p:pic>
        <p:nvPicPr>
          <p:cNvPr id="120" name="Picture 9">
            <a:extLst>
              <a:ext uri="{FF2B5EF4-FFF2-40B4-BE49-F238E27FC236}">
                <a16:creationId xmlns:a16="http://schemas.microsoft.com/office/drawing/2014/main" id="{D10868A9-F779-124F-9BD1-D5D1FD3D3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44" y="4129304"/>
            <a:ext cx="4437652" cy="592138"/>
          </a:xfrm>
          <a:prstGeom prst="rect">
            <a:avLst/>
          </a:prstGeom>
        </p:spPr>
      </p:pic>
      <mc:AlternateContent xmlns:mc="http://schemas.openxmlformats.org/markup-compatibility/2006" xmlns:a14="http://schemas.microsoft.com/office/drawing/2010/main">
        <mc:Choice Requires="a14">
          <p:sp>
            <p:nvSpPr>
              <p:cNvPr id="121" name="Rectangle 77">
                <a:extLst>
                  <a:ext uri="{FF2B5EF4-FFF2-40B4-BE49-F238E27FC236}">
                    <a16:creationId xmlns:a16="http://schemas.microsoft.com/office/drawing/2014/main" id="{989E3A00-3F0D-9647-A6F5-E3A9DDCA0D84}"/>
                  </a:ext>
                </a:extLst>
              </p:cNvPr>
              <p:cNvSpPr/>
              <p:nvPr/>
            </p:nvSpPr>
            <p:spPr>
              <a:xfrm>
                <a:off x="569344" y="5014519"/>
                <a:ext cx="3292568" cy="1200329"/>
              </a:xfrm>
              <a:prstGeom prst="rect">
                <a:avLst/>
              </a:prstGeom>
              <a:solidFill>
                <a:srgbClr val="00B050"/>
              </a:solidFill>
            </p:spPr>
            <p:txBody>
              <a:bodyPr wrap="none">
                <a:spAutoFit/>
              </a:bodyPr>
              <a:lstStyle/>
              <a:p>
                <a:r>
                  <a:rPr lang="en-US" altLang="zh-TW" sz="2400" dirty="0" smtClean="0">
                    <a:solidFill>
                      <a:schemeClr val="accent6">
                        <a:lumMod val="75000"/>
                      </a:schemeClr>
                    </a:solidFill>
                    <a:ea typeface="Cambria Math" panose="02040503050406030204" pitchFamily="18" charset="0"/>
                    <a:cs typeface="Arial" pitchFamily="34" charset="0"/>
                  </a:rPr>
                  <a:t>Car’s</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position</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(x,</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y)</a:t>
                </a:r>
              </a:p>
              <a:p>
                <a:r>
                  <a:rPr lang="en-US" altLang="zh-TW" sz="2400" dirty="0">
                    <a:solidFill>
                      <a:schemeClr val="accent6">
                        <a:lumMod val="75000"/>
                      </a:schemeClr>
                    </a:solidFill>
                    <a:ea typeface="Cambria Math" panose="02040503050406030204" pitchFamily="18" charset="0"/>
                    <a:cs typeface="Arial" pitchFamily="34" charset="0"/>
                  </a:rPr>
                  <a:t>Sensor’s</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position</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(x</a:t>
                </a:r>
                <a:r>
                  <a:rPr lang="en-US" altLang="zh-TW" sz="2400" baseline="-25000" dirty="0">
                    <a:solidFill>
                      <a:schemeClr val="accent6">
                        <a:lumMod val="75000"/>
                      </a:schemeClr>
                    </a:solidFill>
                    <a:ea typeface="Cambria Math" panose="02040503050406030204" pitchFamily="18" charset="0"/>
                    <a:cs typeface="Arial" pitchFamily="34" charset="0"/>
                  </a:rPr>
                  <a:t>i</a:t>
                </a:r>
                <a:r>
                  <a:rPr lang="en-US" altLang="zh-TW" sz="2400" dirty="0">
                    <a:solidFill>
                      <a:schemeClr val="accent6">
                        <a:lumMod val="75000"/>
                      </a:schemeClr>
                    </a:solidFill>
                    <a:ea typeface="Cambria Math" panose="02040503050406030204" pitchFamily="18" charset="0"/>
                    <a:cs typeface="Arial" pitchFamily="34" charset="0"/>
                  </a:rPr>
                  <a:t>,</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err="1">
                    <a:solidFill>
                      <a:schemeClr val="accent6">
                        <a:lumMod val="75000"/>
                      </a:schemeClr>
                    </a:solidFill>
                    <a:ea typeface="Cambria Math" panose="02040503050406030204" pitchFamily="18" charset="0"/>
                    <a:cs typeface="Arial" pitchFamily="34" charset="0"/>
                  </a:rPr>
                  <a:t>y</a:t>
                </a:r>
                <a:r>
                  <a:rPr lang="en-US" altLang="zh-TW" sz="2400" baseline="-25000" dirty="0" err="1">
                    <a:solidFill>
                      <a:schemeClr val="accent6">
                        <a:lumMod val="75000"/>
                      </a:schemeClr>
                    </a:solidFill>
                    <a:ea typeface="Cambria Math" panose="02040503050406030204" pitchFamily="18" charset="0"/>
                    <a:cs typeface="Arial" pitchFamily="34" charset="0"/>
                  </a:rPr>
                  <a:t>i</a:t>
                </a:r>
                <a:r>
                  <a:rPr lang="en-US" altLang="zh-TW" sz="2400" dirty="0">
                    <a:solidFill>
                      <a:schemeClr val="accent6">
                        <a:lumMod val="75000"/>
                      </a:schemeClr>
                    </a:solidFill>
                    <a:ea typeface="Cambria Math" panose="02040503050406030204" pitchFamily="18" charset="0"/>
                    <a:cs typeface="Arial" pitchFamily="34" charset="0"/>
                  </a:rPr>
                  <a:t>)</a:t>
                </a:r>
              </a:p>
              <a:p>
                <a:r>
                  <a:rPr lang="en-US" altLang="zh-TW" sz="2400" dirty="0">
                    <a:solidFill>
                      <a:schemeClr val="accent6">
                        <a:lumMod val="75000"/>
                      </a:schemeClr>
                    </a:solidFill>
                    <a:ea typeface="Cambria Math" panose="02040503050406030204" pitchFamily="18" charset="0"/>
                    <a:cs typeface="Arial" pitchFamily="34" charset="0"/>
                  </a:rPr>
                  <a:t>Sensor’s</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noise</a:t>
                </a:r>
                <a:r>
                  <a:rPr lang="zh-TW" altLang="en-US" sz="2400" dirty="0">
                    <a:solidFill>
                      <a:schemeClr val="accent6">
                        <a:lumMod val="75000"/>
                      </a:schemeClr>
                    </a:solidFill>
                    <a:ea typeface="Cambria Math" panose="02040503050406030204" pitchFamily="18" charset="0"/>
                    <a:cs typeface="Arial" pitchFamily="34" charset="0"/>
                  </a:rPr>
                  <a:t> </a:t>
                </a:r>
                <a:r>
                  <a:rPr lang="en-US" altLang="zh-TW" sz="2400" dirty="0">
                    <a:solidFill>
                      <a:schemeClr val="accent6">
                        <a:lumMod val="75000"/>
                      </a:schemeClr>
                    </a:solidFill>
                    <a:ea typeface="Cambria Math" panose="02040503050406030204" pitchFamily="18" charset="0"/>
                    <a:cs typeface="Arial" pitchFamily="34" charset="0"/>
                  </a:rPr>
                  <a:t>=</a:t>
                </a:r>
                <a:r>
                  <a:rPr lang="zh-TW" altLang="en-US" sz="2400" dirty="0">
                    <a:solidFill>
                      <a:schemeClr val="accent6">
                        <a:lumMod val="75000"/>
                      </a:schemeClr>
                    </a:solidFill>
                    <a:ea typeface="Cambria Math" panose="02040503050406030204" pitchFamily="18" charset="0"/>
                    <a:cs typeface="Arial" pitchFamily="34" charset="0"/>
                  </a:rPr>
                  <a:t> </a:t>
                </a:r>
                <a14:m>
                  <m:oMath xmlns:m="http://schemas.openxmlformats.org/officeDocument/2006/math">
                    <m:r>
                      <a:rPr lang="en-US" altLang="zh-TW" sz="2400" b="0" i="1" smtClean="0">
                        <a:solidFill>
                          <a:schemeClr val="accent6">
                            <a:lumMod val="75000"/>
                          </a:schemeClr>
                        </a:solidFill>
                        <a:latin typeface="Cambria Math" panose="02040503050406030204" pitchFamily="18" charset="0"/>
                        <a:ea typeface="Cambria Math" panose="02040503050406030204" pitchFamily="18" charset="0"/>
                        <a:cs typeface="Arial" pitchFamily="34" charset="0"/>
                      </a:rPr>
                      <m:t>𝜎</m:t>
                    </m:r>
                  </m:oMath>
                </a14:m>
                <a:r>
                  <a:rPr lang="en-US" altLang="zh-TW" sz="2400" baseline="-25000" dirty="0">
                    <a:solidFill>
                      <a:schemeClr val="accent6">
                        <a:lumMod val="75000"/>
                      </a:schemeClr>
                    </a:solidFill>
                    <a:cs typeface="Arial" pitchFamily="34" charset="0"/>
                  </a:rPr>
                  <a:t>i</a:t>
                </a:r>
              </a:p>
            </p:txBody>
          </p:sp>
        </mc:Choice>
        <mc:Fallback xmlns="">
          <p:sp>
            <p:nvSpPr>
              <p:cNvPr id="121" name="Rectangle 77">
                <a:extLst>
                  <a:ext uri="{FF2B5EF4-FFF2-40B4-BE49-F238E27FC236}">
                    <a16:creationId xmlns:a16="http://schemas.microsoft.com/office/drawing/2014/main" id="{989E3A00-3F0D-9647-A6F5-E3A9DDCA0D84}"/>
                  </a:ext>
                </a:extLst>
              </p:cNvPr>
              <p:cNvSpPr>
                <a:spLocks noRot="1" noChangeAspect="1" noMove="1" noResize="1" noEditPoints="1" noAdjustHandles="1" noChangeArrowheads="1" noChangeShapeType="1" noTextEdit="1"/>
              </p:cNvSpPr>
              <p:nvPr/>
            </p:nvSpPr>
            <p:spPr>
              <a:xfrm>
                <a:off x="569344" y="5014519"/>
                <a:ext cx="3292568" cy="1200329"/>
              </a:xfrm>
              <a:prstGeom prst="rect">
                <a:avLst/>
              </a:prstGeom>
              <a:blipFill>
                <a:blip r:embed="rId4"/>
                <a:stretch>
                  <a:fillRect l="-2773" t="-4082" r="-2033" b="-112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25922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3CD251C-A887-4D2F-925B-FC09719853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9" name="Freeform: Shape 28">
            <a:extLst>
              <a:ext uri="{FF2B5EF4-FFF2-40B4-BE49-F238E27FC236}">
                <a16:creationId xmlns:a16="http://schemas.microsoft.com/office/drawing/2014/main" id="{3B2069EE-A08E-44F0-B3F9-3CF8CC2DCA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6" name="TextBox 5">
            <a:extLst>
              <a:ext uri="{FF2B5EF4-FFF2-40B4-BE49-F238E27FC236}">
                <a16:creationId xmlns:a16="http://schemas.microsoft.com/office/drawing/2014/main" id="{0F358984-31CA-B741-9E24-05997A9C9CF0}"/>
              </a:ext>
            </a:extLst>
          </p:cNvPr>
          <p:cNvSpPr txBox="1"/>
          <p:nvPr/>
        </p:nvSpPr>
        <p:spPr>
          <a:xfrm>
            <a:off x="767289" y="1296537"/>
            <a:ext cx="4220967" cy="190784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1" i="0" u="none" strike="noStrike" kern="1200" cap="none" spc="0" normalizeH="0" baseline="0" noProof="0">
                <a:ln>
                  <a:noFill/>
                </a:ln>
                <a:solidFill>
                  <a:prstClr val="white"/>
                </a:solidFill>
                <a:effectLst/>
                <a:uLnTx/>
                <a:uFillTx/>
                <a:latin typeface="Arial"/>
                <a:ea typeface="+mj-ea"/>
                <a:cs typeface="+mn-cs"/>
              </a:rPr>
              <a:t>Quadratic </a:t>
            </a:r>
            <a:r>
              <a:rPr kumimoji="0" lang="en-US" altLang="zh-TW" sz="4800" b="1" i="0" u="none" strike="noStrike" kern="1200" cap="none" spc="0" normalizeH="0" baseline="0" noProof="0">
                <a:ln>
                  <a:noFill/>
                </a:ln>
                <a:solidFill>
                  <a:prstClr val="white"/>
                </a:solidFill>
                <a:effectLst/>
                <a:uLnTx/>
                <a:uFillTx/>
                <a:latin typeface="Arial"/>
                <a:ea typeface="+mj-ea"/>
                <a:cs typeface="+mn-cs"/>
              </a:rPr>
              <a:t>Problem</a:t>
            </a:r>
            <a:endParaRPr kumimoji="0" lang="en-US" sz="4800" b="1" i="0" u="none" strike="noStrike" kern="1200" cap="none" spc="0" normalizeH="0" baseline="0" noProof="0">
              <a:ln>
                <a:noFill/>
              </a:ln>
              <a:solidFill>
                <a:prstClr val="white"/>
              </a:solidFill>
              <a:effectLst/>
              <a:uLnTx/>
              <a:uFillTx/>
              <a:latin typeface="Arial"/>
              <a:ea typeface="+mj-ea"/>
              <a:cs typeface="+mn-cs"/>
            </a:endParaRPr>
          </a:p>
        </p:txBody>
      </p:sp>
      <p:grpSp>
        <p:nvGrpSpPr>
          <p:cNvPr id="31" name="Group 30">
            <a:extLst>
              <a:ext uri="{FF2B5EF4-FFF2-40B4-BE49-F238E27FC236}">
                <a16:creationId xmlns:a16="http://schemas.microsoft.com/office/drawing/2014/main" id="{9C6E8597-0CCE-4A8A-9326-AA52691A1C8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2" name="Freeform 5">
              <a:extLst>
                <a:ext uri="{FF2B5EF4-FFF2-40B4-BE49-F238E27FC236}">
                  <a16:creationId xmlns:a16="http://schemas.microsoft.com/office/drawing/2014/main" id="{E78FE76E-DF1D-420B-957F-8ECE93C02B85}"/>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5">
              <a:extLst>
                <a:ext uri="{FF2B5EF4-FFF2-40B4-BE49-F238E27FC236}">
                  <a16:creationId xmlns:a16="http://schemas.microsoft.com/office/drawing/2014/main" id="{CF2F61F0-9758-4DEF-AC08-7B00F04A4639}"/>
                </a:ext>
                <a:ext uri="{C183D7F6-B498-43B3-948B-1728B52AA6E4}">
                  <adec:decorative xmlns=""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pic>
        <p:nvPicPr>
          <p:cNvPr id="15" name="Picture 14">
            <a:extLst>
              <a:ext uri="{FF2B5EF4-FFF2-40B4-BE49-F238E27FC236}">
                <a16:creationId xmlns:a16="http://schemas.microsoft.com/office/drawing/2014/main" id="{483039EC-B60E-F74C-B787-516952D1F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308" y="3438196"/>
            <a:ext cx="5482883" cy="2741441"/>
          </a:xfrm>
          <a:prstGeom prst="rect">
            <a:avLst/>
          </a:prstGeom>
        </p:spPr>
      </p:pic>
      <p:sp>
        <p:nvSpPr>
          <p:cNvPr id="7" name="TextBox 6">
            <a:extLst>
              <a:ext uri="{FF2B5EF4-FFF2-40B4-BE49-F238E27FC236}">
                <a16:creationId xmlns:a16="http://schemas.microsoft.com/office/drawing/2014/main" id="{E70386B9-17F3-B54A-88AA-33CA1C1C0A14}"/>
              </a:ext>
            </a:extLst>
          </p:cNvPr>
          <p:cNvSpPr txBox="1"/>
          <p:nvPr/>
        </p:nvSpPr>
        <p:spPr>
          <a:xfrm>
            <a:off x="767289" y="3912455"/>
            <a:ext cx="4075054" cy="1628193"/>
          </a:xfrm>
          <a:prstGeom prst="rect">
            <a:avLst/>
          </a:prstGeom>
        </p:spPr>
        <p:txBody>
          <a:bodyPr vert="horz" lIns="91440" tIns="45720" rIns="91440" bIns="45720" rtlCol="0" anchor="t">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TW" sz="2000" b="0" i="0" u="none" strike="noStrike" kern="1200" cap="none" spc="0" normalizeH="0" baseline="0" noProof="0" dirty="0">
                <a:ln>
                  <a:noFill/>
                </a:ln>
                <a:solidFill>
                  <a:prstClr val="white"/>
                </a:solidFill>
                <a:effectLst/>
                <a:uLnTx/>
                <a:uFillTx/>
                <a:latin typeface="Arial"/>
                <a:cs typeface="+mn-cs"/>
              </a:rPr>
              <a:t>NP-hard problem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TW" sz="2000" b="0" i="0" u="none" strike="noStrike" kern="1200" cap="none" spc="0" normalizeH="0" baseline="0" noProof="0" dirty="0">
                <a:ln>
                  <a:noFill/>
                </a:ln>
                <a:solidFill>
                  <a:prstClr val="white"/>
                </a:solidFill>
                <a:effectLst/>
                <a:uLnTx/>
                <a:uFillTx/>
                <a:latin typeface="Arial"/>
                <a:cs typeface="+mn-cs"/>
              </a:rPr>
              <a:t>Can be mapping into QAOA (</a:t>
            </a:r>
            <a:r>
              <a:rPr kumimoji="0" lang="en-US" sz="2000" b="0" i="0" u="none" strike="noStrike" kern="1200" cap="none" spc="0" normalizeH="0" baseline="0" noProof="0" dirty="0">
                <a:ln>
                  <a:noFill/>
                </a:ln>
                <a:solidFill>
                  <a:prstClr val="white"/>
                </a:solidFill>
                <a:effectLst/>
                <a:uLnTx/>
                <a:uFillTx/>
                <a:latin typeface="Arial"/>
                <a:cs typeface="+mn-cs"/>
              </a:rPr>
              <a:t>Quantum Approximate Optimization Algorithm</a:t>
            </a:r>
            <a:r>
              <a:rPr kumimoji="0" lang="en-US" altLang="zh-TW" sz="2000" b="0" i="0" u="none" strike="noStrike" kern="1200" cap="none" spc="0" normalizeH="0" baseline="0" noProof="0" dirty="0">
                <a:ln>
                  <a:noFill/>
                </a:ln>
                <a:solidFill>
                  <a:prstClr val="white"/>
                </a:solidFill>
                <a:effectLst/>
                <a:uLnTx/>
                <a:uFillTx/>
                <a:latin typeface="Arial"/>
                <a:cs typeface="+mn-cs"/>
              </a:rPr>
              <a:t>)</a:t>
            </a:r>
            <a:endParaRPr kumimoji="0" lang="en-US" sz="2000" b="0" i="0" u="none" strike="noStrike" kern="1200" cap="none" spc="0" normalizeH="0" baseline="0" noProof="0" dirty="0">
              <a:ln>
                <a:noFill/>
              </a:ln>
              <a:solidFill>
                <a:prstClr val="white"/>
              </a:solidFill>
              <a:effectLst/>
              <a:uLnTx/>
              <a:uFillTx/>
              <a:latin typeface="Arial"/>
              <a:cs typeface="+mn-cs"/>
            </a:endParaRPr>
          </a:p>
        </p:txBody>
      </p:sp>
      <p:sp>
        <p:nvSpPr>
          <p:cNvPr id="17" name="TextBox 16">
            <a:extLst>
              <a:ext uri="{FF2B5EF4-FFF2-40B4-BE49-F238E27FC236}">
                <a16:creationId xmlns:a16="http://schemas.microsoft.com/office/drawing/2014/main" id="{7823B1F6-C0A7-9742-A5FD-8F3DE422DDA1}"/>
              </a:ext>
            </a:extLst>
          </p:cNvPr>
          <p:cNvSpPr txBox="1"/>
          <p:nvPr/>
        </p:nvSpPr>
        <p:spPr>
          <a:xfrm>
            <a:off x="6604549" y="2347887"/>
            <a:ext cx="5109642"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cs typeface="+mn-cs"/>
              </a:rPr>
              <a:t>hybrid quantum-classical variational algorithm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cs typeface="+mn-cs"/>
              </a:rPr>
              <a:t>designed to tackle combinatorial optimization problems</a:t>
            </a:r>
          </a:p>
        </p:txBody>
      </p:sp>
      <p:sp>
        <p:nvSpPr>
          <p:cNvPr id="18" name="TextBox 17">
            <a:extLst>
              <a:ext uri="{FF2B5EF4-FFF2-40B4-BE49-F238E27FC236}">
                <a16:creationId xmlns:a16="http://schemas.microsoft.com/office/drawing/2014/main" id="{99137DE0-BB94-7A4B-AFA3-F25D78E4D7AB}"/>
              </a:ext>
            </a:extLst>
          </p:cNvPr>
          <p:cNvSpPr txBox="1"/>
          <p:nvPr/>
        </p:nvSpPr>
        <p:spPr>
          <a:xfrm>
            <a:off x="6510872" y="1717231"/>
            <a:ext cx="12618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Arial"/>
                <a:cs typeface="+mn-cs"/>
              </a:rPr>
              <a:t>QAOA</a:t>
            </a:r>
            <a:endParaRPr kumimoji="0" lang="en-US" sz="2800" b="1" i="0" u="none" strike="noStrike" kern="1200" cap="none" spc="0" normalizeH="0" baseline="0" noProof="0" dirty="0">
              <a:ln>
                <a:noFill/>
              </a:ln>
              <a:solidFill>
                <a:prstClr val="black"/>
              </a:solidFill>
              <a:effectLst/>
              <a:uLnTx/>
              <a:uFillTx/>
              <a:latin typeface="Arial"/>
              <a:cs typeface="+mn-cs"/>
            </a:endParaRPr>
          </a:p>
        </p:txBody>
      </p:sp>
      <p:sp>
        <p:nvSpPr>
          <p:cNvPr id="19" name="Rectangle 18">
            <a:extLst>
              <a:ext uri="{FF2B5EF4-FFF2-40B4-BE49-F238E27FC236}">
                <a16:creationId xmlns:a16="http://schemas.microsoft.com/office/drawing/2014/main" id="{416207E9-4B8D-CF41-9843-C37B6FAD8E0D}"/>
              </a:ext>
            </a:extLst>
          </p:cNvPr>
          <p:cNvSpPr/>
          <p:nvPr/>
        </p:nvSpPr>
        <p:spPr>
          <a:xfrm>
            <a:off x="9787539" y="6346616"/>
            <a:ext cx="22365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arXiv:1812.01041v2</a:t>
            </a:r>
          </a:p>
        </p:txBody>
      </p:sp>
      <p:pic>
        <p:nvPicPr>
          <p:cNvPr id="28" name="Picture 27">
            <a:extLst>
              <a:ext uri="{FF2B5EF4-FFF2-40B4-BE49-F238E27FC236}">
                <a16:creationId xmlns:a16="http://schemas.microsoft.com/office/drawing/2014/main" id="{88D39AF5-ABD6-4A48-B27F-6351BFDC0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105" y="584268"/>
            <a:ext cx="6444343" cy="712269"/>
          </a:xfrm>
          <a:prstGeom prst="rect">
            <a:avLst/>
          </a:prstGeom>
        </p:spPr>
      </p:pic>
    </p:spTree>
    <p:extLst>
      <p:ext uri="{BB962C8B-B14F-4D97-AF65-F5344CB8AC3E}">
        <p14:creationId xmlns:p14="http://schemas.microsoft.com/office/powerpoint/2010/main" val="419602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9B056-B66F-BB4A-85AC-3895CDE4106D}"/>
              </a:ext>
            </a:extLst>
          </p:cNvPr>
          <p:cNvSpPr/>
          <p:nvPr/>
        </p:nvSpPr>
        <p:spPr>
          <a:xfrm>
            <a:off x="0" y="1138749"/>
            <a:ext cx="12192000" cy="4580501"/>
          </a:xfrm>
          <a:prstGeom prst="rect">
            <a:avLst/>
          </a:prstGeom>
          <a:gradFill>
            <a:gsLst>
              <a:gs pos="0">
                <a:schemeClr val="tx1">
                  <a:alpha val="0"/>
                </a:schemeClr>
              </a:gs>
              <a:gs pos="49000">
                <a:schemeClr val="tx1">
                  <a:alpha val="66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F5BDA4-10C7-46A6-AC30-523A3FC438AC}"/>
              </a:ext>
            </a:extLst>
          </p:cNvPr>
          <p:cNvSpPr txBox="1"/>
          <p:nvPr/>
        </p:nvSpPr>
        <p:spPr>
          <a:xfrm>
            <a:off x="4032236" y="654462"/>
            <a:ext cx="7369772" cy="5632311"/>
          </a:xfrm>
          <a:prstGeom prst="rect">
            <a:avLst/>
          </a:prstGeom>
          <a:noFill/>
        </p:spPr>
        <p:txBody>
          <a:bodyPr wrap="square" rtlCol="0" anchor="ctr">
            <a:spAutoFit/>
          </a:bodyPr>
          <a:lstStyle/>
          <a:p>
            <a:pPr marL="685800" indent="-685800">
              <a:buFont typeface="Arial" panose="020B0604020202020204" pitchFamily="34" charset="0"/>
              <a:buChar char="•"/>
            </a:pPr>
            <a:r>
              <a:rPr lang="en-US" altLang="ko-KR" sz="4000" b="1" dirty="0">
                <a:solidFill>
                  <a:schemeClr val="bg1"/>
                </a:solidFill>
                <a:latin typeface="+mj-lt"/>
                <a:cs typeface="Arial" pitchFamily="34" charset="0"/>
              </a:rPr>
              <a:t>How does we Integration </a:t>
            </a:r>
            <a:r>
              <a:rPr lang="en-US" altLang="zh-TW" sz="4000" b="1" dirty="0">
                <a:solidFill>
                  <a:schemeClr val="bg1"/>
                </a:solidFill>
                <a:latin typeface="+mj-lt"/>
                <a:cs typeface="Arial" pitchFamily="34" charset="0"/>
              </a:rPr>
              <a:t>5G</a:t>
            </a:r>
            <a:r>
              <a:rPr lang="zh-TW" altLang="en-US" sz="4000" b="1" dirty="0">
                <a:solidFill>
                  <a:schemeClr val="bg1"/>
                </a:solidFill>
                <a:latin typeface="+mj-lt"/>
                <a:cs typeface="Arial" pitchFamily="34" charset="0"/>
              </a:rPr>
              <a:t> </a:t>
            </a:r>
            <a:r>
              <a:rPr lang="en-US" altLang="zh-TW" sz="4000" b="1" dirty="0" smtClean="0">
                <a:solidFill>
                  <a:schemeClr val="bg1"/>
                </a:solidFill>
                <a:latin typeface="+mj-lt"/>
                <a:cs typeface="Arial" pitchFamily="34" charset="0"/>
              </a:rPr>
              <a:t>Communication </a:t>
            </a:r>
            <a:r>
              <a:rPr lang="en-US" altLang="zh-TW" sz="4000" b="1" dirty="0">
                <a:solidFill>
                  <a:schemeClr val="bg1"/>
                </a:solidFill>
                <a:latin typeface="+mj-lt"/>
                <a:cs typeface="Arial" pitchFamily="34" charset="0"/>
              </a:rPr>
              <a:t>of Wireless Vehicular Network &amp; Quantum Computing to IOT Application scenarios?</a:t>
            </a:r>
            <a:endParaRPr lang="en-US" altLang="ko-KR" sz="4000" b="1" dirty="0">
              <a:solidFill>
                <a:schemeClr val="bg1"/>
              </a:solidFill>
              <a:latin typeface="+mj-lt"/>
              <a:cs typeface="Arial" pitchFamily="34" charset="0"/>
            </a:endParaRPr>
          </a:p>
          <a:p>
            <a:pPr marL="685800" indent="-685800">
              <a:buFont typeface="Arial" panose="020B0604020202020204" pitchFamily="34" charset="0"/>
              <a:buChar char="•"/>
            </a:pPr>
            <a:r>
              <a:rPr lang="en-US" altLang="ko-KR" sz="4000" b="1" dirty="0" smtClean="0">
                <a:solidFill>
                  <a:schemeClr val="bg1"/>
                </a:solidFill>
                <a:latin typeface="+mj-lt"/>
                <a:cs typeface="Arial" pitchFamily="34" charset="0"/>
              </a:rPr>
              <a:t>How</a:t>
            </a:r>
            <a:r>
              <a:rPr lang="zh-TW" altLang="en-US" sz="4000" b="1" dirty="0" smtClean="0">
                <a:solidFill>
                  <a:schemeClr val="bg1"/>
                </a:solidFill>
                <a:latin typeface="+mj-lt"/>
                <a:cs typeface="Arial" pitchFamily="34" charset="0"/>
              </a:rPr>
              <a:t> </a:t>
            </a:r>
            <a:r>
              <a:rPr lang="en-US" altLang="zh-TW" sz="4000" b="1" dirty="0">
                <a:solidFill>
                  <a:schemeClr val="bg1"/>
                </a:solidFill>
                <a:latin typeface="+mj-lt"/>
                <a:cs typeface="Arial" pitchFamily="34" charset="0"/>
              </a:rPr>
              <a:t>does we create this 5G</a:t>
            </a:r>
            <a:r>
              <a:rPr lang="zh-TW" altLang="en-US" sz="4000" b="1" dirty="0">
                <a:solidFill>
                  <a:schemeClr val="bg1"/>
                </a:solidFill>
                <a:latin typeface="+mj-lt"/>
                <a:cs typeface="Arial" pitchFamily="34" charset="0"/>
              </a:rPr>
              <a:t> </a:t>
            </a:r>
            <a:r>
              <a:rPr lang="en-US" altLang="zh-TW" sz="4000" b="1" dirty="0" smtClean="0">
                <a:solidFill>
                  <a:schemeClr val="bg1"/>
                </a:solidFill>
                <a:latin typeface="+mj-lt"/>
                <a:cs typeface="Arial" pitchFamily="34" charset="0"/>
              </a:rPr>
              <a:t>Communication </a:t>
            </a:r>
            <a:r>
              <a:rPr lang="en-US" altLang="zh-TW" sz="4000" b="1" dirty="0">
                <a:solidFill>
                  <a:schemeClr val="bg1"/>
                </a:solidFill>
                <a:latin typeface="+mj-lt"/>
                <a:cs typeface="Arial" pitchFamily="34" charset="0"/>
              </a:rPr>
              <a:t>of Network Product</a:t>
            </a:r>
            <a:r>
              <a:rPr lang="en-US" altLang="ko-KR" sz="4000" b="1" dirty="0">
                <a:solidFill>
                  <a:schemeClr val="bg1"/>
                </a:solidFill>
                <a:latin typeface="+mj-lt"/>
                <a:cs typeface="Arial" pitchFamily="34" charset="0"/>
              </a:rPr>
              <a:t>?</a:t>
            </a:r>
          </a:p>
          <a:p>
            <a:pPr marL="685800" indent="-685800">
              <a:buFont typeface="Arial" panose="020B0604020202020204" pitchFamily="34" charset="0"/>
              <a:buChar char="•"/>
            </a:pPr>
            <a:endParaRPr lang="en-US" altLang="ko-KR" sz="4000" b="1" dirty="0" smtClean="0">
              <a:solidFill>
                <a:schemeClr val="bg1"/>
              </a:solidFill>
              <a:latin typeface="+mj-lt"/>
              <a:cs typeface="Arial" pitchFamily="34" charset="0"/>
            </a:endParaRPr>
          </a:p>
        </p:txBody>
      </p:sp>
      <p:grpSp>
        <p:nvGrpSpPr>
          <p:cNvPr id="164" name="Group 163">
            <a:extLst>
              <a:ext uri="{FF2B5EF4-FFF2-40B4-BE49-F238E27FC236}">
                <a16:creationId xmlns:a16="http://schemas.microsoft.com/office/drawing/2014/main" id="{7EC183A6-5C98-4A4B-AC6B-01B3FAA09969}"/>
              </a:ext>
            </a:extLst>
          </p:cNvPr>
          <p:cNvGrpSpPr/>
          <p:nvPr/>
        </p:nvGrpSpPr>
        <p:grpSpPr>
          <a:xfrm>
            <a:off x="615821" y="2077288"/>
            <a:ext cx="2895731" cy="3062220"/>
            <a:chOff x="2744572" y="1831800"/>
            <a:chExt cx="2888072" cy="3194399"/>
          </a:xfrm>
          <a:solidFill>
            <a:schemeClr val="bg1"/>
          </a:solidFill>
        </p:grpSpPr>
        <p:sp>
          <p:nvSpPr>
            <p:cNvPr id="166" name="Freeform: Shape 165">
              <a:extLst>
                <a:ext uri="{FF2B5EF4-FFF2-40B4-BE49-F238E27FC236}">
                  <a16:creationId xmlns:a16="http://schemas.microsoft.com/office/drawing/2014/main" id="{B939D6CC-DBAD-4AE0-9D84-35EA1D8FD2FF}"/>
                </a:ext>
              </a:extLst>
            </p:cNvPr>
            <p:cNvSpPr>
              <a:spLocks noChangeAspect="1"/>
            </p:cNvSpPr>
            <p:nvPr/>
          </p:nvSpPr>
          <p:spPr>
            <a:xfrm>
              <a:off x="3254291" y="1831800"/>
              <a:ext cx="1028042" cy="525058"/>
            </a:xfrm>
            <a:custGeom>
              <a:avLst/>
              <a:gdLst>
                <a:gd name="connsiteX0" fmla="*/ 1028042 w 1028042"/>
                <a:gd name="connsiteY0" fmla="*/ 0 h 525058"/>
                <a:gd name="connsiteX1" fmla="*/ 1028042 w 1028042"/>
                <a:gd name="connsiteY1" fmla="*/ 140562 h 525058"/>
                <a:gd name="connsiteX2" fmla="*/ 938238 w 1028042"/>
                <a:gd name="connsiteY2" fmla="*/ 145097 h 525058"/>
                <a:gd name="connsiteX3" fmla="*/ 159013 w 1028042"/>
                <a:gd name="connsiteY3" fmla="*/ 470871 h 525058"/>
                <a:gd name="connsiteX4" fmla="*/ 99392 w 1028042"/>
                <a:gd name="connsiteY4" fmla="*/ 525058 h 525058"/>
                <a:gd name="connsiteX5" fmla="*/ 0 w 1028042"/>
                <a:gd name="connsiteY5" fmla="*/ 425666 h 525058"/>
                <a:gd name="connsiteX6" fmla="*/ 69602 w 1028042"/>
                <a:gd name="connsiteY6" fmla="*/ 362407 h 525058"/>
                <a:gd name="connsiteX7" fmla="*/ 923867 w 1028042"/>
                <a:gd name="connsiteY7" fmla="*/ 5261 h 525058"/>
                <a:gd name="connsiteX8" fmla="*/ 1028042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1028042" y="0"/>
                  </a:moveTo>
                  <a:lnTo>
                    <a:pt x="1028042" y="140562"/>
                  </a:lnTo>
                  <a:lnTo>
                    <a:pt x="938238" y="145097"/>
                  </a:lnTo>
                  <a:cubicBezTo>
                    <a:pt x="643826" y="174996"/>
                    <a:pt x="375280" y="292392"/>
                    <a:pt x="159013" y="470871"/>
                  </a:cubicBezTo>
                  <a:lnTo>
                    <a:pt x="99392" y="525058"/>
                  </a:lnTo>
                  <a:lnTo>
                    <a:pt x="0" y="425666"/>
                  </a:lnTo>
                  <a:lnTo>
                    <a:pt x="69602" y="362407"/>
                  </a:lnTo>
                  <a:cubicBezTo>
                    <a:pt x="306696" y="166740"/>
                    <a:pt x="601103" y="38039"/>
                    <a:pt x="923867" y="5261"/>
                  </a:cubicBezTo>
                  <a:lnTo>
                    <a:pt x="102804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7" name="Freeform: Shape 166">
              <a:extLst>
                <a:ext uri="{FF2B5EF4-FFF2-40B4-BE49-F238E27FC236}">
                  <a16:creationId xmlns:a16="http://schemas.microsoft.com/office/drawing/2014/main" id="{3749EB51-EA5D-4816-ACE5-E49AAF29A924}"/>
                </a:ext>
              </a:extLst>
            </p:cNvPr>
            <p:cNvSpPr>
              <a:spLocks noChangeAspect="1"/>
            </p:cNvSpPr>
            <p:nvPr/>
          </p:nvSpPr>
          <p:spPr>
            <a:xfrm>
              <a:off x="4401205" y="1831800"/>
              <a:ext cx="1028042" cy="525058"/>
            </a:xfrm>
            <a:custGeom>
              <a:avLst/>
              <a:gdLst>
                <a:gd name="connsiteX0" fmla="*/ 0 w 1028042"/>
                <a:gd name="connsiteY0" fmla="*/ 0 h 525058"/>
                <a:gd name="connsiteX1" fmla="*/ 104175 w 1028042"/>
                <a:gd name="connsiteY1" fmla="*/ 5261 h 525058"/>
                <a:gd name="connsiteX2" fmla="*/ 958440 w 1028042"/>
                <a:gd name="connsiteY2" fmla="*/ 362407 h 525058"/>
                <a:gd name="connsiteX3" fmla="*/ 1028042 w 1028042"/>
                <a:gd name="connsiteY3" fmla="*/ 425666 h 525058"/>
                <a:gd name="connsiteX4" fmla="*/ 928650 w 1028042"/>
                <a:gd name="connsiteY4" fmla="*/ 525058 h 525058"/>
                <a:gd name="connsiteX5" fmla="*/ 869029 w 1028042"/>
                <a:gd name="connsiteY5" fmla="*/ 470871 h 525058"/>
                <a:gd name="connsiteX6" fmla="*/ 89804 w 1028042"/>
                <a:gd name="connsiteY6" fmla="*/ 145097 h 525058"/>
                <a:gd name="connsiteX7" fmla="*/ 0 w 1028042"/>
                <a:gd name="connsiteY7" fmla="*/ 140562 h 525058"/>
                <a:gd name="connsiteX8" fmla="*/ 0 w 1028042"/>
                <a:gd name="connsiteY8" fmla="*/ 0 h 5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8">
                  <a:moveTo>
                    <a:pt x="0" y="0"/>
                  </a:moveTo>
                  <a:lnTo>
                    <a:pt x="104175" y="5261"/>
                  </a:lnTo>
                  <a:cubicBezTo>
                    <a:pt x="426940" y="38039"/>
                    <a:pt x="721347" y="166740"/>
                    <a:pt x="958440" y="362407"/>
                  </a:cubicBezTo>
                  <a:lnTo>
                    <a:pt x="1028042" y="425666"/>
                  </a:lnTo>
                  <a:lnTo>
                    <a:pt x="928650" y="525058"/>
                  </a:lnTo>
                  <a:lnTo>
                    <a:pt x="869029" y="470871"/>
                  </a:lnTo>
                  <a:cubicBezTo>
                    <a:pt x="652763" y="292392"/>
                    <a:pt x="384216" y="174996"/>
                    <a:pt x="89804" y="145097"/>
                  </a:cubicBezTo>
                  <a:lnTo>
                    <a:pt x="0" y="14056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69" name="Freeform: Shape 168">
              <a:extLst>
                <a:ext uri="{FF2B5EF4-FFF2-40B4-BE49-F238E27FC236}">
                  <a16:creationId xmlns:a16="http://schemas.microsoft.com/office/drawing/2014/main" id="{2B8EAF5A-4105-4B35-AF6C-849684AFD8CF}"/>
                </a:ext>
              </a:extLst>
            </p:cNvPr>
            <p:cNvSpPr>
              <a:spLocks noChangeAspect="1"/>
            </p:cNvSpPr>
            <p:nvPr/>
          </p:nvSpPr>
          <p:spPr>
            <a:xfrm>
              <a:off x="4401206" y="2138124"/>
              <a:ext cx="811439" cy="431864"/>
            </a:xfrm>
            <a:custGeom>
              <a:avLst/>
              <a:gdLst>
                <a:gd name="connsiteX0" fmla="*/ 0 w 811439"/>
                <a:gd name="connsiteY0" fmla="*/ 0 h 431864"/>
                <a:gd name="connsiteX1" fmla="*/ 72855 w 811439"/>
                <a:gd name="connsiteY1" fmla="*/ 3679 h 431864"/>
                <a:gd name="connsiteX2" fmla="*/ 763589 w 811439"/>
                <a:gd name="connsiteY2" fmla="*/ 292457 h 431864"/>
                <a:gd name="connsiteX3" fmla="*/ 811439 w 811439"/>
                <a:gd name="connsiteY3" fmla="*/ 335945 h 431864"/>
                <a:gd name="connsiteX4" fmla="*/ 715520 w 811439"/>
                <a:gd name="connsiteY4" fmla="*/ 431864 h 431864"/>
                <a:gd name="connsiteX5" fmla="*/ 677303 w 811439"/>
                <a:gd name="connsiteY5" fmla="*/ 397131 h 431864"/>
                <a:gd name="connsiteX6" fmla="*/ 58986 w 811439"/>
                <a:gd name="connsiteY6" fmla="*/ 138629 h 431864"/>
                <a:gd name="connsiteX7" fmla="*/ 0 w 811439"/>
                <a:gd name="connsiteY7" fmla="*/ 135650 h 431864"/>
                <a:gd name="connsiteX8" fmla="*/ 0 w 811439"/>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9" h="431864">
                  <a:moveTo>
                    <a:pt x="0" y="0"/>
                  </a:moveTo>
                  <a:lnTo>
                    <a:pt x="72855" y="3679"/>
                  </a:lnTo>
                  <a:cubicBezTo>
                    <a:pt x="333833" y="30183"/>
                    <a:pt x="571883" y="134247"/>
                    <a:pt x="763589" y="292457"/>
                  </a:cubicBezTo>
                  <a:lnTo>
                    <a:pt x="811439" y="335945"/>
                  </a:lnTo>
                  <a:lnTo>
                    <a:pt x="715520" y="431864"/>
                  </a:lnTo>
                  <a:lnTo>
                    <a:pt x="677303" y="397131"/>
                  </a:lnTo>
                  <a:cubicBezTo>
                    <a:pt x="505695" y="255508"/>
                    <a:pt x="292603" y="162354"/>
                    <a:pt x="58986" y="138629"/>
                  </a:cubicBezTo>
                  <a:lnTo>
                    <a:pt x="0" y="13565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0" name="Freeform: Shape 169">
              <a:extLst>
                <a:ext uri="{FF2B5EF4-FFF2-40B4-BE49-F238E27FC236}">
                  <a16:creationId xmlns:a16="http://schemas.microsoft.com/office/drawing/2014/main" id="{755DE1E2-F67A-4322-9398-B4E3C7A23254}"/>
                </a:ext>
              </a:extLst>
            </p:cNvPr>
            <p:cNvSpPr>
              <a:spLocks noChangeAspect="1"/>
            </p:cNvSpPr>
            <p:nvPr/>
          </p:nvSpPr>
          <p:spPr>
            <a:xfrm>
              <a:off x="2744572" y="2341521"/>
              <a:ext cx="525057" cy="1028042"/>
            </a:xfrm>
            <a:custGeom>
              <a:avLst/>
              <a:gdLst>
                <a:gd name="connsiteX0" fmla="*/ 425665 w 525057"/>
                <a:gd name="connsiteY0" fmla="*/ 0 h 1028042"/>
                <a:gd name="connsiteX1" fmla="*/ 525057 w 525057"/>
                <a:gd name="connsiteY1" fmla="*/ 99392 h 1028042"/>
                <a:gd name="connsiteX2" fmla="*/ 470870 w 525057"/>
                <a:gd name="connsiteY2" fmla="*/ 159013 h 1028042"/>
                <a:gd name="connsiteX3" fmla="*/ 145096 w 525057"/>
                <a:gd name="connsiteY3" fmla="*/ 938238 h 1028042"/>
                <a:gd name="connsiteX4" fmla="*/ 140561 w 525057"/>
                <a:gd name="connsiteY4" fmla="*/ 1028042 h 1028042"/>
                <a:gd name="connsiteX5" fmla="*/ 0 w 525057"/>
                <a:gd name="connsiteY5" fmla="*/ 1028042 h 1028042"/>
                <a:gd name="connsiteX6" fmla="*/ 5260 w 525057"/>
                <a:gd name="connsiteY6" fmla="*/ 923867 h 1028042"/>
                <a:gd name="connsiteX7" fmla="*/ 362406 w 525057"/>
                <a:gd name="connsiteY7" fmla="*/ 69602 h 1028042"/>
                <a:gd name="connsiteX8" fmla="*/ 425665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425665" y="0"/>
                  </a:moveTo>
                  <a:lnTo>
                    <a:pt x="525057" y="99392"/>
                  </a:lnTo>
                  <a:lnTo>
                    <a:pt x="470870" y="159013"/>
                  </a:lnTo>
                  <a:cubicBezTo>
                    <a:pt x="292391" y="375280"/>
                    <a:pt x="174995" y="643826"/>
                    <a:pt x="145096" y="938238"/>
                  </a:cubicBezTo>
                  <a:lnTo>
                    <a:pt x="140561" y="1028042"/>
                  </a:lnTo>
                  <a:lnTo>
                    <a:pt x="0" y="1028042"/>
                  </a:lnTo>
                  <a:lnTo>
                    <a:pt x="5260" y="923867"/>
                  </a:lnTo>
                  <a:cubicBezTo>
                    <a:pt x="38038" y="601103"/>
                    <a:pt x="166739" y="306696"/>
                    <a:pt x="362406" y="69602"/>
                  </a:cubicBezTo>
                  <a:lnTo>
                    <a:pt x="425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3" name="Freeform: Shape 172">
              <a:extLst>
                <a:ext uri="{FF2B5EF4-FFF2-40B4-BE49-F238E27FC236}">
                  <a16:creationId xmlns:a16="http://schemas.microsoft.com/office/drawing/2014/main" id="{6E8435E9-8865-427C-9243-DCB18D85FB1A}"/>
                </a:ext>
              </a:extLst>
            </p:cNvPr>
            <p:cNvSpPr>
              <a:spLocks noChangeAspect="1"/>
            </p:cNvSpPr>
            <p:nvPr/>
          </p:nvSpPr>
          <p:spPr>
            <a:xfrm>
              <a:off x="5200780" y="2558125"/>
              <a:ext cx="431864" cy="811438"/>
            </a:xfrm>
            <a:custGeom>
              <a:avLst/>
              <a:gdLst>
                <a:gd name="connsiteX0" fmla="*/ 95919 w 431864"/>
                <a:gd name="connsiteY0" fmla="*/ 0 h 811438"/>
                <a:gd name="connsiteX1" fmla="*/ 139407 w 431864"/>
                <a:gd name="connsiteY1" fmla="*/ 47849 h 811438"/>
                <a:gd name="connsiteX2" fmla="*/ 428185 w 431864"/>
                <a:gd name="connsiteY2" fmla="*/ 738583 h 811438"/>
                <a:gd name="connsiteX3" fmla="*/ 431864 w 431864"/>
                <a:gd name="connsiteY3" fmla="*/ 811438 h 811438"/>
                <a:gd name="connsiteX4" fmla="*/ 296214 w 431864"/>
                <a:gd name="connsiteY4" fmla="*/ 811438 h 811438"/>
                <a:gd name="connsiteX5" fmla="*/ 293235 w 431864"/>
                <a:gd name="connsiteY5" fmla="*/ 752452 h 811438"/>
                <a:gd name="connsiteX6" fmla="*/ 34733 w 431864"/>
                <a:gd name="connsiteY6" fmla="*/ 134135 h 811438"/>
                <a:gd name="connsiteX7" fmla="*/ 0 w 431864"/>
                <a:gd name="connsiteY7" fmla="*/ 95919 h 811438"/>
                <a:gd name="connsiteX8" fmla="*/ 95919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95919" y="0"/>
                  </a:moveTo>
                  <a:lnTo>
                    <a:pt x="139407" y="47849"/>
                  </a:lnTo>
                  <a:cubicBezTo>
                    <a:pt x="297617" y="239556"/>
                    <a:pt x="401681" y="477605"/>
                    <a:pt x="428185" y="738583"/>
                  </a:cubicBezTo>
                  <a:lnTo>
                    <a:pt x="431864" y="811438"/>
                  </a:lnTo>
                  <a:lnTo>
                    <a:pt x="296214" y="811438"/>
                  </a:lnTo>
                  <a:lnTo>
                    <a:pt x="293235" y="752452"/>
                  </a:lnTo>
                  <a:cubicBezTo>
                    <a:pt x="269510" y="518835"/>
                    <a:pt x="176357" y="305743"/>
                    <a:pt x="34733" y="134135"/>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4" name="Freeform: Shape 173">
              <a:extLst>
                <a:ext uri="{FF2B5EF4-FFF2-40B4-BE49-F238E27FC236}">
                  <a16:creationId xmlns:a16="http://schemas.microsoft.com/office/drawing/2014/main" id="{4D6979E0-27C0-437B-9759-01AC7D15442C}"/>
                </a:ext>
              </a:extLst>
            </p:cNvPr>
            <p:cNvSpPr>
              <a:spLocks noChangeAspect="1"/>
            </p:cNvSpPr>
            <p:nvPr/>
          </p:nvSpPr>
          <p:spPr>
            <a:xfrm>
              <a:off x="2744572" y="3488435"/>
              <a:ext cx="525057" cy="1028042"/>
            </a:xfrm>
            <a:custGeom>
              <a:avLst/>
              <a:gdLst>
                <a:gd name="connsiteX0" fmla="*/ 0 w 525057"/>
                <a:gd name="connsiteY0" fmla="*/ 0 h 1028042"/>
                <a:gd name="connsiteX1" fmla="*/ 140561 w 525057"/>
                <a:gd name="connsiteY1" fmla="*/ 0 h 1028042"/>
                <a:gd name="connsiteX2" fmla="*/ 145096 w 525057"/>
                <a:gd name="connsiteY2" fmla="*/ 89804 h 1028042"/>
                <a:gd name="connsiteX3" fmla="*/ 470870 w 525057"/>
                <a:gd name="connsiteY3" fmla="*/ 869029 h 1028042"/>
                <a:gd name="connsiteX4" fmla="*/ 525057 w 525057"/>
                <a:gd name="connsiteY4" fmla="*/ 928650 h 1028042"/>
                <a:gd name="connsiteX5" fmla="*/ 425665 w 525057"/>
                <a:gd name="connsiteY5" fmla="*/ 1028042 h 1028042"/>
                <a:gd name="connsiteX6" fmla="*/ 362406 w 525057"/>
                <a:gd name="connsiteY6" fmla="*/ 958440 h 1028042"/>
                <a:gd name="connsiteX7" fmla="*/ 5260 w 525057"/>
                <a:gd name="connsiteY7" fmla="*/ 104175 h 1028042"/>
                <a:gd name="connsiteX8" fmla="*/ 0 w 525057"/>
                <a:gd name="connsiteY8" fmla="*/ 0 h 10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057" h="1028042">
                  <a:moveTo>
                    <a:pt x="0" y="0"/>
                  </a:moveTo>
                  <a:lnTo>
                    <a:pt x="140561" y="0"/>
                  </a:lnTo>
                  <a:lnTo>
                    <a:pt x="145096" y="89804"/>
                  </a:lnTo>
                  <a:cubicBezTo>
                    <a:pt x="174995" y="384216"/>
                    <a:pt x="292391" y="652763"/>
                    <a:pt x="470870" y="869029"/>
                  </a:cubicBezTo>
                  <a:lnTo>
                    <a:pt x="525057" y="928650"/>
                  </a:lnTo>
                  <a:lnTo>
                    <a:pt x="425665" y="1028042"/>
                  </a:lnTo>
                  <a:lnTo>
                    <a:pt x="362406" y="958440"/>
                  </a:lnTo>
                  <a:cubicBezTo>
                    <a:pt x="166739" y="721347"/>
                    <a:pt x="38038" y="426939"/>
                    <a:pt x="5260" y="10417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6" name="Freeform: Shape 175">
              <a:extLst>
                <a:ext uri="{FF2B5EF4-FFF2-40B4-BE49-F238E27FC236}">
                  <a16:creationId xmlns:a16="http://schemas.microsoft.com/office/drawing/2014/main" id="{D7F076C1-9F7F-470C-9C7E-A8703B195537}"/>
                </a:ext>
              </a:extLst>
            </p:cNvPr>
            <p:cNvSpPr>
              <a:spLocks noChangeAspect="1"/>
            </p:cNvSpPr>
            <p:nvPr/>
          </p:nvSpPr>
          <p:spPr>
            <a:xfrm>
              <a:off x="5200780" y="3488435"/>
              <a:ext cx="431864" cy="811438"/>
            </a:xfrm>
            <a:custGeom>
              <a:avLst/>
              <a:gdLst>
                <a:gd name="connsiteX0" fmla="*/ 296214 w 431864"/>
                <a:gd name="connsiteY0" fmla="*/ 0 h 811438"/>
                <a:gd name="connsiteX1" fmla="*/ 431864 w 431864"/>
                <a:gd name="connsiteY1" fmla="*/ 0 h 811438"/>
                <a:gd name="connsiteX2" fmla="*/ 428185 w 431864"/>
                <a:gd name="connsiteY2" fmla="*/ 72855 h 811438"/>
                <a:gd name="connsiteX3" fmla="*/ 139407 w 431864"/>
                <a:gd name="connsiteY3" fmla="*/ 763589 h 811438"/>
                <a:gd name="connsiteX4" fmla="*/ 95919 w 431864"/>
                <a:gd name="connsiteY4" fmla="*/ 811438 h 811438"/>
                <a:gd name="connsiteX5" fmla="*/ 0 w 431864"/>
                <a:gd name="connsiteY5" fmla="*/ 715520 h 811438"/>
                <a:gd name="connsiteX6" fmla="*/ 34733 w 431864"/>
                <a:gd name="connsiteY6" fmla="*/ 677303 h 811438"/>
                <a:gd name="connsiteX7" fmla="*/ 293235 w 431864"/>
                <a:gd name="connsiteY7" fmla="*/ 58986 h 811438"/>
                <a:gd name="connsiteX8" fmla="*/ 296214 w 431864"/>
                <a:gd name="connsiteY8" fmla="*/ 0 h 8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4" h="811438">
                  <a:moveTo>
                    <a:pt x="296214" y="0"/>
                  </a:moveTo>
                  <a:lnTo>
                    <a:pt x="431864" y="0"/>
                  </a:lnTo>
                  <a:lnTo>
                    <a:pt x="428185" y="72855"/>
                  </a:lnTo>
                  <a:cubicBezTo>
                    <a:pt x="401681" y="333833"/>
                    <a:pt x="297617" y="571883"/>
                    <a:pt x="139407" y="763589"/>
                  </a:cubicBezTo>
                  <a:lnTo>
                    <a:pt x="95919" y="811438"/>
                  </a:lnTo>
                  <a:lnTo>
                    <a:pt x="0" y="715520"/>
                  </a:lnTo>
                  <a:lnTo>
                    <a:pt x="34733" y="677303"/>
                  </a:lnTo>
                  <a:cubicBezTo>
                    <a:pt x="176357" y="505695"/>
                    <a:pt x="269510" y="292603"/>
                    <a:pt x="293235" y="58986"/>
                  </a:cubicBezTo>
                  <a:lnTo>
                    <a:pt x="29621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8" name="Freeform: Shape 177">
              <a:extLst>
                <a:ext uri="{FF2B5EF4-FFF2-40B4-BE49-F238E27FC236}">
                  <a16:creationId xmlns:a16="http://schemas.microsoft.com/office/drawing/2014/main" id="{21929B37-BA0F-47B4-91D6-4746F9F13E12}"/>
                </a:ext>
              </a:extLst>
            </p:cNvPr>
            <p:cNvSpPr>
              <a:spLocks noChangeAspect="1"/>
            </p:cNvSpPr>
            <p:nvPr/>
          </p:nvSpPr>
          <p:spPr>
            <a:xfrm>
              <a:off x="4401205" y="4288010"/>
              <a:ext cx="811438" cy="431864"/>
            </a:xfrm>
            <a:custGeom>
              <a:avLst/>
              <a:gdLst>
                <a:gd name="connsiteX0" fmla="*/ 715520 w 811438"/>
                <a:gd name="connsiteY0" fmla="*/ 0 h 431864"/>
                <a:gd name="connsiteX1" fmla="*/ 811438 w 811438"/>
                <a:gd name="connsiteY1" fmla="*/ 95919 h 431864"/>
                <a:gd name="connsiteX2" fmla="*/ 763589 w 811438"/>
                <a:gd name="connsiteY2" fmla="*/ 139407 h 431864"/>
                <a:gd name="connsiteX3" fmla="*/ 72855 w 811438"/>
                <a:gd name="connsiteY3" fmla="*/ 428185 h 431864"/>
                <a:gd name="connsiteX4" fmla="*/ 0 w 811438"/>
                <a:gd name="connsiteY4" fmla="*/ 431864 h 431864"/>
                <a:gd name="connsiteX5" fmla="*/ 0 w 811438"/>
                <a:gd name="connsiteY5" fmla="*/ 296214 h 431864"/>
                <a:gd name="connsiteX6" fmla="*/ 58986 w 811438"/>
                <a:gd name="connsiteY6" fmla="*/ 293235 h 431864"/>
                <a:gd name="connsiteX7" fmla="*/ 677303 w 811438"/>
                <a:gd name="connsiteY7" fmla="*/ 34733 h 431864"/>
                <a:gd name="connsiteX8" fmla="*/ 715520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715520" y="0"/>
                  </a:moveTo>
                  <a:lnTo>
                    <a:pt x="811438" y="95919"/>
                  </a:lnTo>
                  <a:lnTo>
                    <a:pt x="763589" y="139407"/>
                  </a:lnTo>
                  <a:cubicBezTo>
                    <a:pt x="571883" y="297617"/>
                    <a:pt x="333833" y="401681"/>
                    <a:pt x="72855" y="428185"/>
                  </a:cubicBezTo>
                  <a:lnTo>
                    <a:pt x="0" y="431864"/>
                  </a:lnTo>
                  <a:lnTo>
                    <a:pt x="0" y="296214"/>
                  </a:lnTo>
                  <a:lnTo>
                    <a:pt x="58986" y="293235"/>
                  </a:lnTo>
                  <a:cubicBezTo>
                    <a:pt x="292603" y="269510"/>
                    <a:pt x="505695" y="176357"/>
                    <a:pt x="677303" y="34733"/>
                  </a:cubicBezTo>
                  <a:lnTo>
                    <a:pt x="71552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79" name="Freeform: Shape 178">
              <a:extLst>
                <a:ext uri="{FF2B5EF4-FFF2-40B4-BE49-F238E27FC236}">
                  <a16:creationId xmlns:a16="http://schemas.microsoft.com/office/drawing/2014/main" id="{DEDA0F58-78ED-4BB5-ADAD-3EC16E33B9BA}"/>
                </a:ext>
              </a:extLst>
            </p:cNvPr>
            <p:cNvSpPr>
              <a:spLocks noChangeAspect="1"/>
            </p:cNvSpPr>
            <p:nvPr/>
          </p:nvSpPr>
          <p:spPr>
            <a:xfrm>
              <a:off x="3470895" y="4288010"/>
              <a:ext cx="811438" cy="431864"/>
            </a:xfrm>
            <a:custGeom>
              <a:avLst/>
              <a:gdLst>
                <a:gd name="connsiteX0" fmla="*/ 95919 w 811438"/>
                <a:gd name="connsiteY0" fmla="*/ 0 h 431864"/>
                <a:gd name="connsiteX1" fmla="*/ 134135 w 811438"/>
                <a:gd name="connsiteY1" fmla="*/ 34733 h 431864"/>
                <a:gd name="connsiteX2" fmla="*/ 752452 w 811438"/>
                <a:gd name="connsiteY2" fmla="*/ 293235 h 431864"/>
                <a:gd name="connsiteX3" fmla="*/ 811438 w 811438"/>
                <a:gd name="connsiteY3" fmla="*/ 296214 h 431864"/>
                <a:gd name="connsiteX4" fmla="*/ 811438 w 811438"/>
                <a:gd name="connsiteY4" fmla="*/ 431864 h 431864"/>
                <a:gd name="connsiteX5" fmla="*/ 738583 w 811438"/>
                <a:gd name="connsiteY5" fmla="*/ 428185 h 431864"/>
                <a:gd name="connsiteX6" fmla="*/ 47849 w 811438"/>
                <a:gd name="connsiteY6" fmla="*/ 139407 h 431864"/>
                <a:gd name="connsiteX7" fmla="*/ 0 w 811438"/>
                <a:gd name="connsiteY7" fmla="*/ 95919 h 431864"/>
                <a:gd name="connsiteX8" fmla="*/ 95919 w 811438"/>
                <a:gd name="connsiteY8" fmla="*/ 0 h 43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438" h="431864">
                  <a:moveTo>
                    <a:pt x="95919" y="0"/>
                  </a:moveTo>
                  <a:lnTo>
                    <a:pt x="134135" y="34733"/>
                  </a:lnTo>
                  <a:cubicBezTo>
                    <a:pt x="305743" y="176357"/>
                    <a:pt x="518835" y="269510"/>
                    <a:pt x="752452" y="293235"/>
                  </a:cubicBezTo>
                  <a:lnTo>
                    <a:pt x="811438" y="296214"/>
                  </a:lnTo>
                  <a:lnTo>
                    <a:pt x="811438" y="431864"/>
                  </a:lnTo>
                  <a:lnTo>
                    <a:pt x="738583" y="428185"/>
                  </a:lnTo>
                  <a:cubicBezTo>
                    <a:pt x="477605" y="401681"/>
                    <a:pt x="239556" y="297617"/>
                    <a:pt x="47849" y="139407"/>
                  </a:cubicBezTo>
                  <a:lnTo>
                    <a:pt x="0" y="95919"/>
                  </a:lnTo>
                  <a:lnTo>
                    <a:pt x="9591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0" name="Freeform: Shape 179">
              <a:extLst>
                <a:ext uri="{FF2B5EF4-FFF2-40B4-BE49-F238E27FC236}">
                  <a16:creationId xmlns:a16="http://schemas.microsoft.com/office/drawing/2014/main" id="{9B443810-7A3E-4106-BC3E-B759867F11A4}"/>
                </a:ext>
              </a:extLst>
            </p:cNvPr>
            <p:cNvSpPr>
              <a:spLocks noChangeAspect="1"/>
            </p:cNvSpPr>
            <p:nvPr/>
          </p:nvSpPr>
          <p:spPr>
            <a:xfrm>
              <a:off x="4401205" y="4501142"/>
              <a:ext cx="1028042" cy="525057"/>
            </a:xfrm>
            <a:custGeom>
              <a:avLst/>
              <a:gdLst>
                <a:gd name="connsiteX0" fmla="*/ 928650 w 1028042"/>
                <a:gd name="connsiteY0" fmla="*/ 0 h 525057"/>
                <a:gd name="connsiteX1" fmla="*/ 1028042 w 1028042"/>
                <a:gd name="connsiteY1" fmla="*/ 99392 h 525057"/>
                <a:gd name="connsiteX2" fmla="*/ 958440 w 1028042"/>
                <a:gd name="connsiteY2" fmla="*/ 162650 h 525057"/>
                <a:gd name="connsiteX3" fmla="*/ 104175 w 1028042"/>
                <a:gd name="connsiteY3" fmla="*/ 519796 h 525057"/>
                <a:gd name="connsiteX4" fmla="*/ 0 w 1028042"/>
                <a:gd name="connsiteY4" fmla="*/ 525057 h 525057"/>
                <a:gd name="connsiteX5" fmla="*/ 0 w 1028042"/>
                <a:gd name="connsiteY5" fmla="*/ 384495 h 525057"/>
                <a:gd name="connsiteX6" fmla="*/ 89804 w 1028042"/>
                <a:gd name="connsiteY6" fmla="*/ 379960 h 525057"/>
                <a:gd name="connsiteX7" fmla="*/ 869029 w 1028042"/>
                <a:gd name="connsiteY7" fmla="*/ 54186 h 525057"/>
                <a:gd name="connsiteX8" fmla="*/ 928650 w 1028042"/>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2" h="525057">
                  <a:moveTo>
                    <a:pt x="928650" y="0"/>
                  </a:moveTo>
                  <a:lnTo>
                    <a:pt x="1028042" y="99392"/>
                  </a:lnTo>
                  <a:lnTo>
                    <a:pt x="958440" y="162650"/>
                  </a:lnTo>
                  <a:cubicBezTo>
                    <a:pt x="721347" y="358317"/>
                    <a:pt x="426940" y="487018"/>
                    <a:pt x="104175" y="519796"/>
                  </a:cubicBezTo>
                  <a:lnTo>
                    <a:pt x="0" y="525057"/>
                  </a:lnTo>
                  <a:lnTo>
                    <a:pt x="0" y="384495"/>
                  </a:lnTo>
                  <a:lnTo>
                    <a:pt x="89804" y="379960"/>
                  </a:lnTo>
                  <a:cubicBezTo>
                    <a:pt x="384216" y="350061"/>
                    <a:pt x="652763" y="232665"/>
                    <a:pt x="869029" y="54186"/>
                  </a:cubicBezTo>
                  <a:lnTo>
                    <a:pt x="9286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1" name="Freeform: Shape 180">
              <a:extLst>
                <a:ext uri="{FF2B5EF4-FFF2-40B4-BE49-F238E27FC236}">
                  <a16:creationId xmlns:a16="http://schemas.microsoft.com/office/drawing/2014/main" id="{3CA9C882-E7FF-4F7C-A2BE-BA9064F9F9CE}"/>
                </a:ext>
              </a:extLst>
            </p:cNvPr>
            <p:cNvSpPr>
              <a:spLocks noChangeAspect="1"/>
            </p:cNvSpPr>
            <p:nvPr/>
          </p:nvSpPr>
          <p:spPr>
            <a:xfrm>
              <a:off x="3254293" y="4501142"/>
              <a:ext cx="1028041" cy="525057"/>
            </a:xfrm>
            <a:custGeom>
              <a:avLst/>
              <a:gdLst>
                <a:gd name="connsiteX0" fmla="*/ 99392 w 1028041"/>
                <a:gd name="connsiteY0" fmla="*/ 0 h 525057"/>
                <a:gd name="connsiteX1" fmla="*/ 159012 w 1028041"/>
                <a:gd name="connsiteY1" fmla="*/ 54186 h 525057"/>
                <a:gd name="connsiteX2" fmla="*/ 938237 w 1028041"/>
                <a:gd name="connsiteY2" fmla="*/ 379960 h 525057"/>
                <a:gd name="connsiteX3" fmla="*/ 1028041 w 1028041"/>
                <a:gd name="connsiteY3" fmla="*/ 384495 h 525057"/>
                <a:gd name="connsiteX4" fmla="*/ 1028041 w 1028041"/>
                <a:gd name="connsiteY4" fmla="*/ 525057 h 525057"/>
                <a:gd name="connsiteX5" fmla="*/ 923866 w 1028041"/>
                <a:gd name="connsiteY5" fmla="*/ 519796 h 525057"/>
                <a:gd name="connsiteX6" fmla="*/ 69601 w 1028041"/>
                <a:gd name="connsiteY6" fmla="*/ 162650 h 525057"/>
                <a:gd name="connsiteX7" fmla="*/ 0 w 1028041"/>
                <a:gd name="connsiteY7" fmla="*/ 99392 h 525057"/>
                <a:gd name="connsiteX8" fmla="*/ 99392 w 1028041"/>
                <a:gd name="connsiteY8" fmla="*/ 0 h 525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8041" h="525057">
                  <a:moveTo>
                    <a:pt x="99392" y="0"/>
                  </a:moveTo>
                  <a:lnTo>
                    <a:pt x="159012" y="54186"/>
                  </a:lnTo>
                  <a:cubicBezTo>
                    <a:pt x="375279" y="232665"/>
                    <a:pt x="643825" y="350061"/>
                    <a:pt x="938237" y="379960"/>
                  </a:cubicBezTo>
                  <a:lnTo>
                    <a:pt x="1028041" y="384495"/>
                  </a:lnTo>
                  <a:lnTo>
                    <a:pt x="1028041" y="525057"/>
                  </a:lnTo>
                  <a:lnTo>
                    <a:pt x="923866" y="519796"/>
                  </a:lnTo>
                  <a:cubicBezTo>
                    <a:pt x="601102" y="487018"/>
                    <a:pt x="306695" y="358317"/>
                    <a:pt x="69601" y="162650"/>
                  </a:cubicBezTo>
                  <a:lnTo>
                    <a:pt x="0" y="99392"/>
                  </a:lnTo>
                  <a:lnTo>
                    <a:pt x="993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sp>
        <p:nvSpPr>
          <p:cNvPr id="16" name="TextBox 15">
            <a:extLst>
              <a:ext uri="{FF2B5EF4-FFF2-40B4-BE49-F238E27FC236}">
                <a16:creationId xmlns:a16="http://schemas.microsoft.com/office/drawing/2014/main" id="{AE96F37B-F629-2D46-9F3F-4002A2FD59FA}"/>
              </a:ext>
            </a:extLst>
          </p:cNvPr>
          <p:cNvSpPr txBox="1"/>
          <p:nvPr/>
        </p:nvSpPr>
        <p:spPr>
          <a:xfrm>
            <a:off x="1352498" y="2427881"/>
            <a:ext cx="1923339" cy="2215991"/>
          </a:xfrm>
          <a:prstGeom prst="rect">
            <a:avLst/>
          </a:prstGeom>
          <a:noFill/>
        </p:spPr>
        <p:txBody>
          <a:bodyPr wrap="square" rtlCol="0" anchor="ctr">
            <a:spAutoFit/>
          </a:bodyPr>
          <a:lstStyle/>
          <a:p>
            <a:r>
              <a:rPr lang="en-US" altLang="zh-TW" sz="13800" b="1" dirty="0">
                <a:solidFill>
                  <a:schemeClr val="accent5">
                    <a:lumMod val="20000"/>
                    <a:lumOff val="80000"/>
                  </a:schemeClr>
                </a:solidFill>
                <a:latin typeface="+mj-lt"/>
                <a:cs typeface="Arial" pitchFamily="34" charset="0"/>
              </a:rPr>
              <a:t>P</a:t>
            </a:r>
            <a:endParaRPr lang="ko-KR" altLang="en-US" sz="13800" b="1" dirty="0">
              <a:solidFill>
                <a:schemeClr val="accent5">
                  <a:lumMod val="20000"/>
                  <a:lumOff val="80000"/>
                </a:schemeClr>
              </a:solidFill>
              <a:latin typeface="+mj-lt"/>
              <a:cs typeface="Arial" pitchFamily="34" charset="0"/>
            </a:endParaRPr>
          </a:p>
        </p:txBody>
      </p:sp>
    </p:spTree>
    <p:extLst>
      <p:ext uri="{BB962C8B-B14F-4D97-AF65-F5344CB8AC3E}">
        <p14:creationId xmlns:p14="http://schemas.microsoft.com/office/powerpoint/2010/main" val="2618557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673</Words>
  <Application>Microsoft Office PowerPoint</Application>
  <PresentationFormat>寬螢幕</PresentationFormat>
  <Paragraphs>138</Paragraphs>
  <Slides>27</Slides>
  <Notes>7</Notes>
  <HiddenSlides>0</HiddenSlides>
  <MMClips>0</MMClips>
  <ScaleCrop>false</ScaleCrop>
  <HeadingPairs>
    <vt:vector size="6" baseType="variant">
      <vt:variant>
        <vt:lpstr>使用字型</vt:lpstr>
      </vt:variant>
      <vt:variant>
        <vt:i4>15</vt:i4>
      </vt:variant>
      <vt:variant>
        <vt:lpstr>佈景主題</vt:lpstr>
      </vt:variant>
      <vt:variant>
        <vt:i4>4</vt:i4>
      </vt:variant>
      <vt:variant>
        <vt:lpstr>投影片標題</vt:lpstr>
      </vt:variant>
      <vt:variant>
        <vt:i4>27</vt:i4>
      </vt:variant>
    </vt:vector>
  </HeadingPairs>
  <TitlesOfParts>
    <vt:vector size="46" baseType="lpstr">
      <vt:lpstr>Arial Unicode MS</vt:lpstr>
      <vt:lpstr>Helvetica Neue</vt:lpstr>
      <vt:lpstr>HGGothicE</vt:lpstr>
      <vt:lpstr>HY그래픽M</vt:lpstr>
      <vt:lpstr>맑은 고딕</vt:lpstr>
      <vt:lpstr>Slack-Lato</vt:lpstr>
      <vt:lpstr>微軟正黑體</vt:lpstr>
      <vt:lpstr>新細明體</vt:lpstr>
      <vt:lpstr>Arial</vt:lpstr>
      <vt:lpstr>Calibri</vt:lpstr>
      <vt:lpstr>Calibri Light</vt:lpstr>
      <vt:lpstr>Cambria Math</vt:lpstr>
      <vt:lpstr>Trebuchet MS</vt:lpstr>
      <vt:lpstr>Wingdings</vt:lpstr>
      <vt:lpstr>Wingdings 3</vt:lpstr>
      <vt:lpstr>Cover and End Slide Master</vt:lpstr>
      <vt:lpstr>Contents Slide Master</vt:lpstr>
      <vt:lpstr>Section Break Slide Master</vt:lpstr>
      <vt:lpstr>多面向</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How to Integration  5G Communication  and  Quantum Computing?</vt:lpstr>
      <vt:lpstr>Our Idea Production 5G Quantum Microcomputer Sensor</vt:lpstr>
      <vt:lpstr>Final Creation 5G Quantum Microcomputer Sensor</vt:lpstr>
      <vt:lpstr>How does we create this 5G Communication of Network Product?</vt:lpstr>
      <vt:lpstr>Finding a sample 5G Communication Module</vt:lpstr>
      <vt:lpstr>Copy-DIY our Microcomputer</vt:lpstr>
      <vt:lpstr>Install Qiskit on Microcomputer</vt:lpstr>
      <vt:lpstr>Install our Quantum Code  on Microcomputer</vt:lpstr>
      <vt:lpstr>Final DEMO 5G Quantum Microcomputer Sensor</vt:lpstr>
      <vt:lpstr>Future work 5G Quantum Microcomputer Sensor deploy</vt:lpstr>
      <vt:lpstr>Future work Wireless Vehicular Network Security on 5G</vt:lpstr>
      <vt:lpstr>Wireless Vehicular Network Security Scenarios on 5G</vt:lpstr>
      <vt:lpstr>Our Cooperative manufacturer can used 5G Quantum Microcomputer Sensor deploy on Their 5G Security Solution Consultant</vt:lpstr>
      <vt:lpstr>5G Quantum Microcomputer Sensor has Expansion Module</vt:lpstr>
      <vt:lpstr>We can Application on 5G Wireless Vehicular Network Security Market with Our Cooperative manufacturer </vt:lpstr>
      <vt:lpstr>We can Application on 5G Wireless Vehicular Network Security Market with Our Cooperative manufacturer </vt:lpstr>
      <vt:lpstr>Conclusions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 Lee</dc:creator>
  <cp:lastModifiedBy>陳采暄</cp:lastModifiedBy>
  <cp:revision>150</cp:revision>
  <dcterms:created xsi:type="dcterms:W3CDTF">2020-09-09T15:56:58Z</dcterms:created>
  <dcterms:modified xsi:type="dcterms:W3CDTF">2021-03-21T15:05:20Z</dcterms:modified>
</cp:coreProperties>
</file>